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70" r:id="rId11"/>
    <p:sldId id="271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60"/>
  </p:normalViewPr>
  <p:slideViewPr>
    <p:cSldViewPr>
      <p:cViewPr varScale="1">
        <p:scale>
          <a:sx n="69" d="100"/>
          <a:sy n="69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2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9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9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3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2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6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4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7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6391C-F128-4DF6-9185-115BC2521DCE}" type="datetimeFigureOut">
              <a:rPr lang="en-US" smtClean="0"/>
              <a:t>10/13/2021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E4C8-2560-45FA-A37E-174A39D92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3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827088" y="4149080"/>
            <a:ext cx="7416800" cy="1008062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r>
              <a:rPr lang="sv-SE" sz="3600" b="1" kern="10" dirty="0" smtClean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>
                    <a:alpha val="50999"/>
                  </a:srgbClr>
                </a:solidFill>
                <a:effectLst>
                  <a:outerShdw dist="45791" dir="2021404" algn="ctr" rotWithShape="0">
                    <a:srgbClr val="993300"/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CHƯƠNG I</a:t>
            </a:r>
            <a:endParaRPr lang="en-US" sz="3600" b="1" kern="10" dirty="0">
              <a:ln w="9525">
                <a:solidFill>
                  <a:srgbClr val="FF6600"/>
                </a:solidFill>
                <a:round/>
                <a:headEnd/>
                <a:tailEnd/>
              </a:ln>
              <a:solidFill>
                <a:srgbClr val="FF0000">
                  <a:alpha val="50999"/>
                </a:srgbClr>
              </a:solidFill>
              <a:effectLst>
                <a:outerShdw dist="45791" dir="2021404" algn="ctr" rotWithShape="0">
                  <a:srgbClr val="9933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467542" y="3095193"/>
            <a:ext cx="2087563" cy="57626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57150" algn="ctr">
            <a:solidFill>
              <a:srgbClr val="FF99FF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211388" y="332656"/>
            <a:ext cx="4648200" cy="1143000"/>
          </a:xfrm>
          <a:prstGeom prst="diamond">
            <a:avLst/>
          </a:prstGeom>
          <a:gradFill rotWithShape="1">
            <a:gsLst>
              <a:gs pos="0">
                <a:schemeClr val="accent2"/>
              </a:gs>
              <a:gs pos="50000">
                <a:schemeClr val="accent2">
                  <a:gamma/>
                  <a:tint val="0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76200">
            <a:solidFill>
              <a:schemeClr val="accent2"/>
            </a:solidFill>
            <a:miter lim="800000"/>
            <a:headEnd/>
            <a:tailEnd/>
          </a:ln>
          <a:effectLst>
            <a:outerShdw dist="107763" dir="13500000" algn="ctr" rotWithShape="0">
              <a:srgbClr val="D60093"/>
            </a:outerShdw>
          </a:effec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44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4400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827088" y="1501709"/>
            <a:ext cx="7239000" cy="126112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66"/>
              </a:extrusionClr>
            </a:sp3d>
          </a:bodyPr>
          <a:lstStyle/>
          <a:p>
            <a:r>
              <a:rPr lang="en-US" sz="4000" kern="10" dirty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HÌNH </a:t>
            </a:r>
            <a:r>
              <a:rPr lang="en-US" sz="4000" kern="10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kern="10" dirty="0">
              <a:solidFill>
                <a:srgbClr val="CC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073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Line 5"/>
          <p:cNvSpPr>
            <a:spLocks noChangeShapeType="1"/>
          </p:cNvSpPr>
          <p:nvPr/>
        </p:nvSpPr>
        <p:spPr bwMode="auto">
          <a:xfrm>
            <a:off x="4028592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4079697" y="836613"/>
            <a:ext cx="107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5580063" y="86485"/>
            <a:ext cx="1476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88" name="Text Box 12"/>
          <p:cNvSpPr txBox="1">
            <a:spLocks noChangeArrowheads="1"/>
          </p:cNvSpPr>
          <p:nvPr/>
        </p:nvSpPr>
        <p:spPr bwMode="auto">
          <a:xfrm>
            <a:off x="4630228" y="2900506"/>
            <a:ext cx="418992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zOt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89" name="Text Box 13"/>
          <p:cNvSpPr txBox="1">
            <a:spLocks noChangeArrowheads="1"/>
          </p:cNvSpPr>
          <p:nvPr/>
        </p:nvSpPr>
        <p:spPr bwMode="auto">
          <a:xfrm>
            <a:off x="197094" y="4083120"/>
            <a:ext cx="365482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90" name="Text Box 14"/>
          <p:cNvSpPr txBox="1">
            <a:spLocks noChangeArrowheads="1"/>
          </p:cNvSpPr>
          <p:nvPr/>
        </p:nvSpPr>
        <p:spPr bwMode="auto">
          <a:xfrm>
            <a:off x="4140200" y="4200381"/>
            <a:ext cx="2016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 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91" name="Text Box 15"/>
          <p:cNvSpPr txBox="1">
            <a:spLocks noChangeArrowheads="1"/>
          </p:cNvSpPr>
          <p:nvPr/>
        </p:nvSpPr>
        <p:spPr bwMode="auto">
          <a:xfrm>
            <a:off x="4391822" y="5733256"/>
            <a:ext cx="42846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7037" name="Group 61"/>
          <p:cNvGrpSpPr>
            <a:grpSpLocks/>
          </p:cNvGrpSpPr>
          <p:nvPr/>
        </p:nvGrpSpPr>
        <p:grpSpPr bwMode="auto">
          <a:xfrm>
            <a:off x="5435602" y="923925"/>
            <a:ext cx="3556001" cy="2035176"/>
            <a:chOff x="3379" y="618"/>
            <a:chExt cx="2240" cy="1282"/>
          </a:xfrm>
        </p:grpSpPr>
        <p:grpSp>
          <p:nvGrpSpPr>
            <p:cNvPr id="127016" name="Group 40"/>
            <p:cNvGrpSpPr>
              <a:grpSpLocks/>
            </p:cNvGrpSpPr>
            <p:nvPr/>
          </p:nvGrpSpPr>
          <p:grpSpPr bwMode="auto">
            <a:xfrm>
              <a:off x="3379" y="709"/>
              <a:ext cx="2086" cy="951"/>
              <a:chOff x="3558" y="846"/>
              <a:chExt cx="1814" cy="814"/>
            </a:xfrm>
          </p:grpSpPr>
          <p:grpSp>
            <p:nvGrpSpPr>
              <p:cNvPr id="127009" name="Group 33"/>
              <p:cNvGrpSpPr>
                <a:grpSpLocks/>
              </p:cNvGrpSpPr>
              <p:nvPr/>
            </p:nvGrpSpPr>
            <p:grpSpPr bwMode="auto">
              <a:xfrm rot="10102299">
                <a:off x="3558" y="846"/>
                <a:ext cx="865" cy="681"/>
                <a:chOff x="3379" y="919"/>
                <a:chExt cx="907" cy="636"/>
              </a:xfrm>
            </p:grpSpPr>
            <p:sp>
              <p:nvSpPr>
                <p:cNvPr id="127007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379" y="919"/>
                  <a:ext cx="907" cy="24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7008" name="Line 32"/>
                <p:cNvSpPr>
                  <a:spLocks noChangeShapeType="1"/>
                </p:cNvSpPr>
                <p:nvPr/>
              </p:nvSpPr>
              <p:spPr bwMode="auto">
                <a:xfrm>
                  <a:off x="3379" y="1162"/>
                  <a:ext cx="680" cy="39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27010" name="Group 34"/>
              <p:cNvGrpSpPr>
                <a:grpSpLocks/>
              </p:cNvGrpSpPr>
              <p:nvPr/>
            </p:nvGrpSpPr>
            <p:grpSpPr bwMode="auto">
              <a:xfrm rot="248264">
                <a:off x="4420" y="933"/>
                <a:ext cx="952" cy="727"/>
                <a:chOff x="3379" y="919"/>
                <a:chExt cx="907" cy="636"/>
              </a:xfrm>
            </p:grpSpPr>
            <p:sp>
              <p:nvSpPr>
                <p:cNvPr id="12701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3379" y="919"/>
                  <a:ext cx="907" cy="24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27012" name="Line 36"/>
                <p:cNvSpPr>
                  <a:spLocks noChangeShapeType="1"/>
                </p:cNvSpPr>
                <p:nvPr/>
              </p:nvSpPr>
              <p:spPr bwMode="auto">
                <a:xfrm>
                  <a:off x="3379" y="1162"/>
                  <a:ext cx="680" cy="39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4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27027" name="Group 51"/>
            <p:cNvGrpSpPr>
              <a:grpSpLocks/>
            </p:cNvGrpSpPr>
            <p:nvPr/>
          </p:nvGrpSpPr>
          <p:grpSpPr bwMode="auto">
            <a:xfrm>
              <a:off x="3379" y="618"/>
              <a:ext cx="2240" cy="1282"/>
              <a:chOff x="3424" y="663"/>
              <a:chExt cx="2240" cy="1115"/>
            </a:xfrm>
          </p:grpSpPr>
          <p:sp>
            <p:nvSpPr>
              <p:cNvPr id="127019" name="Text Box 43"/>
              <p:cNvSpPr txBox="1">
                <a:spLocks noChangeArrowheads="1"/>
              </p:cNvSpPr>
              <p:nvPr/>
            </p:nvSpPr>
            <p:spPr bwMode="auto">
              <a:xfrm>
                <a:off x="3492" y="789"/>
                <a:ext cx="409" cy="2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x 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020" name="Text Box 44"/>
              <p:cNvSpPr txBox="1">
                <a:spLocks noChangeArrowheads="1"/>
              </p:cNvSpPr>
              <p:nvPr/>
            </p:nvSpPr>
            <p:spPr bwMode="auto">
              <a:xfrm>
                <a:off x="3424" y="1525"/>
                <a:ext cx="545" cy="2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y  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</a:p>
            </p:txBody>
          </p:sp>
          <p:sp>
            <p:nvSpPr>
              <p:cNvPr id="127021" name="Text Box 45"/>
              <p:cNvSpPr txBox="1">
                <a:spLocks noChangeArrowheads="1"/>
              </p:cNvSpPr>
              <p:nvPr/>
            </p:nvSpPr>
            <p:spPr bwMode="auto">
              <a:xfrm>
                <a:off x="5329" y="663"/>
                <a:ext cx="273" cy="2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z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022" name="Text Box 46"/>
              <p:cNvSpPr txBox="1">
                <a:spLocks noChangeArrowheads="1"/>
              </p:cNvSpPr>
              <p:nvPr/>
            </p:nvSpPr>
            <p:spPr bwMode="auto">
              <a:xfrm rot="10800000" flipV="1">
                <a:off x="4848" y="1521"/>
                <a:ext cx="816" cy="2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t  </a:t>
                </a:r>
              </a:p>
            </p:txBody>
          </p:sp>
          <p:sp>
            <p:nvSpPr>
              <p:cNvPr id="127023" name="Text Box 47"/>
              <p:cNvSpPr txBox="1">
                <a:spLocks noChangeArrowheads="1"/>
              </p:cNvSpPr>
              <p:nvPr/>
            </p:nvSpPr>
            <p:spPr bwMode="auto">
              <a:xfrm>
                <a:off x="4236" y="791"/>
                <a:ext cx="454" cy="2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O   </a:t>
                </a:r>
              </a:p>
            </p:txBody>
          </p:sp>
        </p:grpSp>
      </p:grpSp>
      <p:grpSp>
        <p:nvGrpSpPr>
          <p:cNvPr id="127036" name="Group 60"/>
          <p:cNvGrpSpPr>
            <a:grpSpLocks/>
          </p:cNvGrpSpPr>
          <p:nvPr/>
        </p:nvGrpSpPr>
        <p:grpSpPr bwMode="auto">
          <a:xfrm>
            <a:off x="5255420" y="4135369"/>
            <a:ext cx="3063874" cy="1454151"/>
            <a:chOff x="3605" y="2831"/>
            <a:chExt cx="1930" cy="916"/>
          </a:xfrm>
        </p:grpSpPr>
        <p:grpSp>
          <p:nvGrpSpPr>
            <p:cNvPr id="127015" name="Group 39"/>
            <p:cNvGrpSpPr>
              <a:grpSpLocks/>
            </p:cNvGrpSpPr>
            <p:nvPr/>
          </p:nvGrpSpPr>
          <p:grpSpPr bwMode="auto">
            <a:xfrm>
              <a:off x="3878" y="2976"/>
              <a:ext cx="1134" cy="771"/>
              <a:chOff x="3878" y="2976"/>
              <a:chExt cx="1134" cy="771"/>
            </a:xfrm>
          </p:grpSpPr>
          <p:sp>
            <p:nvSpPr>
              <p:cNvPr id="127013" name="Line 37"/>
              <p:cNvSpPr>
                <a:spLocks noChangeShapeType="1"/>
              </p:cNvSpPr>
              <p:nvPr/>
            </p:nvSpPr>
            <p:spPr bwMode="auto">
              <a:xfrm>
                <a:off x="3878" y="3430"/>
                <a:ext cx="113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7014" name="Line 38"/>
              <p:cNvSpPr>
                <a:spLocks noChangeShapeType="1"/>
              </p:cNvSpPr>
              <p:nvPr/>
            </p:nvSpPr>
            <p:spPr bwMode="auto">
              <a:xfrm flipH="1">
                <a:off x="4195" y="2976"/>
                <a:ext cx="445" cy="7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27033" name="Text Box 57"/>
            <p:cNvSpPr txBox="1">
              <a:spLocks noChangeArrowheads="1"/>
            </p:cNvSpPr>
            <p:nvPr/>
          </p:nvSpPr>
          <p:spPr bwMode="auto">
            <a:xfrm rot="10758651" flipV="1">
              <a:off x="4355" y="2831"/>
              <a:ext cx="118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27034" name="Text Box 58"/>
            <p:cNvSpPr txBox="1">
              <a:spLocks noChangeArrowheads="1"/>
            </p:cNvSpPr>
            <p:nvPr/>
          </p:nvSpPr>
          <p:spPr bwMode="auto">
            <a:xfrm rot="10800000" flipV="1">
              <a:off x="3605" y="3234"/>
              <a:ext cx="59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27035" name="Text Box 59"/>
            <p:cNvSpPr txBox="1">
              <a:spLocks noChangeArrowheads="1"/>
            </p:cNvSpPr>
            <p:nvPr/>
          </p:nvSpPr>
          <p:spPr bwMode="auto">
            <a:xfrm>
              <a:off x="4403" y="3449"/>
              <a:ext cx="95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I 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97094" y="804217"/>
            <a:ext cx="3831498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36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7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2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6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6" grpId="0"/>
      <p:bldP spid="126987" grpId="0"/>
      <p:bldP spid="126988" grpId="0"/>
      <p:bldP spid="126990" grpId="0"/>
      <p:bldP spid="1269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500563" y="404813"/>
            <a:ext cx="2449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n-US" sz="1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9968" name="Text Box 32"/>
          <p:cNvSpPr txBox="1">
            <a:spLocks noChangeArrowheads="1"/>
          </p:cNvSpPr>
          <p:nvPr/>
        </p:nvSpPr>
        <p:spPr bwMode="auto">
          <a:xfrm>
            <a:off x="4531960" y="2302307"/>
            <a:ext cx="4572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AB,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AB,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AB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4573990" y="3580101"/>
            <a:ext cx="37449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015" name="Group 79"/>
          <p:cNvGrpSpPr>
            <a:grpSpLocks/>
          </p:cNvGrpSpPr>
          <p:nvPr/>
        </p:nvGrpSpPr>
        <p:grpSpPr bwMode="auto">
          <a:xfrm>
            <a:off x="5451268" y="3729038"/>
            <a:ext cx="2808287" cy="1657350"/>
            <a:chOff x="3243" y="2704"/>
            <a:chExt cx="1769" cy="1044"/>
          </a:xfrm>
        </p:grpSpPr>
        <p:sp>
          <p:nvSpPr>
            <p:cNvPr id="39983" name="Text Box 47"/>
            <p:cNvSpPr txBox="1">
              <a:spLocks noChangeArrowheads="1"/>
            </p:cNvSpPr>
            <p:nvPr/>
          </p:nvSpPr>
          <p:spPr bwMode="auto">
            <a:xfrm>
              <a:off x="3243" y="3158"/>
              <a:ext cx="3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A</a:t>
              </a:r>
            </a:p>
          </p:txBody>
        </p:sp>
        <p:sp>
          <p:nvSpPr>
            <p:cNvPr id="39978" name="Line 42"/>
            <p:cNvSpPr>
              <a:spLocks noChangeShapeType="1"/>
            </p:cNvSpPr>
            <p:nvPr/>
          </p:nvSpPr>
          <p:spPr bwMode="auto">
            <a:xfrm>
              <a:off x="3379" y="3113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9" name="Line 43"/>
            <p:cNvSpPr>
              <a:spLocks noChangeShapeType="1"/>
            </p:cNvSpPr>
            <p:nvPr/>
          </p:nvSpPr>
          <p:spPr bwMode="auto">
            <a:xfrm>
              <a:off x="4876" y="309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76" name="Line 40"/>
            <p:cNvSpPr>
              <a:spLocks noChangeShapeType="1"/>
            </p:cNvSpPr>
            <p:nvPr/>
          </p:nvSpPr>
          <p:spPr bwMode="auto">
            <a:xfrm>
              <a:off x="3379" y="3158"/>
              <a:ext cx="14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0" name="Line 44"/>
            <p:cNvSpPr>
              <a:spLocks noChangeShapeType="1"/>
            </p:cNvSpPr>
            <p:nvPr/>
          </p:nvSpPr>
          <p:spPr bwMode="auto">
            <a:xfrm>
              <a:off x="3788" y="2750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81" name="Rectangle 45"/>
            <p:cNvSpPr>
              <a:spLocks noChangeArrowheads="1"/>
            </p:cNvSpPr>
            <p:nvPr/>
          </p:nvSpPr>
          <p:spPr bwMode="auto">
            <a:xfrm>
              <a:off x="3788" y="3067"/>
              <a:ext cx="90" cy="91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2" name="Text Box 46"/>
            <p:cNvSpPr txBox="1">
              <a:spLocks noChangeArrowheads="1"/>
            </p:cNvSpPr>
            <p:nvPr/>
          </p:nvSpPr>
          <p:spPr bwMode="auto">
            <a:xfrm>
              <a:off x="4695" y="3143"/>
              <a:ext cx="3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B</a:t>
              </a:r>
            </a:p>
          </p:txBody>
        </p:sp>
        <p:sp>
          <p:nvSpPr>
            <p:cNvPr id="39984" name="Text Box 48"/>
            <p:cNvSpPr txBox="1">
              <a:spLocks noChangeArrowheads="1"/>
            </p:cNvSpPr>
            <p:nvPr/>
          </p:nvSpPr>
          <p:spPr bwMode="auto">
            <a:xfrm>
              <a:off x="3742" y="2704"/>
              <a:ext cx="3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</p:grpSp>
      <p:sp>
        <p:nvSpPr>
          <p:cNvPr id="39985" name="Text Box 49"/>
          <p:cNvSpPr txBox="1">
            <a:spLocks noChangeArrowheads="1"/>
          </p:cNvSpPr>
          <p:nvPr/>
        </p:nvSpPr>
        <p:spPr bwMode="auto">
          <a:xfrm>
            <a:off x="4664075" y="5416695"/>
            <a:ext cx="4572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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AB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008" name="Group 72"/>
          <p:cNvGrpSpPr>
            <a:grpSpLocks/>
          </p:cNvGrpSpPr>
          <p:nvPr/>
        </p:nvGrpSpPr>
        <p:grpSpPr bwMode="auto">
          <a:xfrm>
            <a:off x="5114317" y="753341"/>
            <a:ext cx="3671515" cy="1512888"/>
            <a:chOff x="3062" y="572"/>
            <a:chExt cx="1723" cy="953"/>
          </a:xfrm>
        </p:grpSpPr>
        <p:sp>
          <p:nvSpPr>
            <p:cNvPr id="39959" name="Line 23"/>
            <p:cNvSpPr>
              <a:spLocks noChangeShapeType="1"/>
            </p:cNvSpPr>
            <p:nvPr/>
          </p:nvSpPr>
          <p:spPr bwMode="auto">
            <a:xfrm>
              <a:off x="3198" y="1071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24"/>
            <p:cNvSpPr>
              <a:spLocks noChangeShapeType="1"/>
            </p:cNvSpPr>
            <p:nvPr/>
          </p:nvSpPr>
          <p:spPr bwMode="auto">
            <a:xfrm>
              <a:off x="4378" y="1071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6" name="Line 30"/>
            <p:cNvSpPr>
              <a:spLocks noChangeShapeType="1"/>
            </p:cNvSpPr>
            <p:nvPr/>
          </p:nvSpPr>
          <p:spPr bwMode="auto">
            <a:xfrm flipH="1">
              <a:off x="4059" y="1026"/>
              <a:ext cx="34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7" name="Line 31"/>
            <p:cNvSpPr>
              <a:spLocks noChangeShapeType="1"/>
            </p:cNvSpPr>
            <p:nvPr/>
          </p:nvSpPr>
          <p:spPr bwMode="auto">
            <a:xfrm rot="20225661" flipH="1">
              <a:off x="3334" y="1026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5" name="Text Box 9"/>
            <p:cNvSpPr txBox="1">
              <a:spLocks noChangeArrowheads="1"/>
            </p:cNvSpPr>
            <p:nvPr/>
          </p:nvSpPr>
          <p:spPr bwMode="auto">
            <a:xfrm>
              <a:off x="3062" y="1102"/>
              <a:ext cx="3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A</a:t>
              </a:r>
            </a:p>
          </p:txBody>
        </p:sp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3652" y="1102"/>
              <a:ext cx="3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M</a:t>
              </a:r>
            </a:p>
          </p:txBody>
        </p:sp>
        <p:sp>
          <p:nvSpPr>
            <p:cNvPr id="39947" name="Text Box 11"/>
            <p:cNvSpPr txBox="1">
              <a:spLocks noChangeArrowheads="1"/>
            </p:cNvSpPr>
            <p:nvPr/>
          </p:nvSpPr>
          <p:spPr bwMode="auto">
            <a:xfrm>
              <a:off x="3063" y="572"/>
              <a:ext cx="3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d</a:t>
              </a:r>
            </a:p>
          </p:txBody>
        </p:sp>
        <p:sp>
          <p:nvSpPr>
            <p:cNvPr id="39948" name="Text Box 12"/>
            <p:cNvSpPr txBox="1">
              <a:spLocks noChangeArrowheads="1"/>
            </p:cNvSpPr>
            <p:nvPr/>
          </p:nvSpPr>
          <p:spPr bwMode="auto">
            <a:xfrm>
              <a:off x="4468" y="1056"/>
              <a:ext cx="31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1600"/>
                <a:t>B</a:t>
              </a:r>
            </a:p>
          </p:txBody>
        </p:sp>
        <p:sp>
          <p:nvSpPr>
            <p:cNvPr id="39958" name="Line 22"/>
            <p:cNvSpPr>
              <a:spLocks noChangeShapeType="1"/>
            </p:cNvSpPr>
            <p:nvPr/>
          </p:nvSpPr>
          <p:spPr bwMode="auto">
            <a:xfrm>
              <a:off x="3198" y="1102"/>
              <a:ext cx="11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Line 27"/>
            <p:cNvSpPr>
              <a:spLocks noChangeShapeType="1"/>
            </p:cNvSpPr>
            <p:nvPr/>
          </p:nvSpPr>
          <p:spPr bwMode="auto">
            <a:xfrm>
              <a:off x="3153" y="739"/>
              <a:ext cx="1361" cy="7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02" name="Arc 66"/>
            <p:cNvSpPr>
              <a:spLocks/>
            </p:cNvSpPr>
            <p:nvPr/>
          </p:nvSpPr>
          <p:spPr bwMode="auto">
            <a:xfrm rot="19978346" flipH="1">
              <a:off x="3629" y="1000"/>
              <a:ext cx="149" cy="191"/>
            </a:xfrm>
            <a:custGeom>
              <a:avLst/>
              <a:gdLst>
                <a:gd name="G0" fmla="+- 0 0 0"/>
                <a:gd name="G1" fmla="+- 18088 0 0"/>
                <a:gd name="G2" fmla="+- 21600 0 0"/>
                <a:gd name="T0" fmla="*/ 11806 w 17770"/>
                <a:gd name="T1" fmla="*/ 0 h 18088"/>
                <a:gd name="T2" fmla="*/ 17770 w 17770"/>
                <a:gd name="T3" fmla="*/ 5808 h 18088"/>
                <a:gd name="T4" fmla="*/ 0 w 17770"/>
                <a:gd name="T5" fmla="*/ 18088 h 18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70" h="18088" fill="none" extrusionOk="0">
                  <a:moveTo>
                    <a:pt x="11806" y="-1"/>
                  </a:moveTo>
                  <a:cubicBezTo>
                    <a:pt x="14151" y="1530"/>
                    <a:pt x="16177" y="3503"/>
                    <a:pt x="17769" y="5808"/>
                  </a:cubicBezTo>
                </a:path>
                <a:path w="17770" h="18088" stroke="0" extrusionOk="0">
                  <a:moveTo>
                    <a:pt x="11806" y="-1"/>
                  </a:moveTo>
                  <a:cubicBezTo>
                    <a:pt x="14151" y="1530"/>
                    <a:pt x="16177" y="3503"/>
                    <a:pt x="17769" y="5808"/>
                  </a:cubicBezTo>
                  <a:lnTo>
                    <a:pt x="0" y="180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06" name="Arc 70"/>
            <p:cNvSpPr>
              <a:spLocks/>
            </p:cNvSpPr>
            <p:nvPr/>
          </p:nvSpPr>
          <p:spPr bwMode="auto">
            <a:xfrm rot="19978346" flipV="1">
              <a:off x="3787" y="1016"/>
              <a:ext cx="149" cy="191"/>
            </a:xfrm>
            <a:custGeom>
              <a:avLst/>
              <a:gdLst>
                <a:gd name="G0" fmla="+- 0 0 0"/>
                <a:gd name="G1" fmla="+- 18088 0 0"/>
                <a:gd name="G2" fmla="+- 21600 0 0"/>
                <a:gd name="T0" fmla="*/ 11806 w 17770"/>
                <a:gd name="T1" fmla="*/ 0 h 18088"/>
                <a:gd name="T2" fmla="*/ 17770 w 17770"/>
                <a:gd name="T3" fmla="*/ 5808 h 18088"/>
                <a:gd name="T4" fmla="*/ 0 w 17770"/>
                <a:gd name="T5" fmla="*/ 18088 h 18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70" h="18088" fill="none" extrusionOk="0">
                  <a:moveTo>
                    <a:pt x="11806" y="-1"/>
                  </a:moveTo>
                  <a:cubicBezTo>
                    <a:pt x="14151" y="1530"/>
                    <a:pt x="16177" y="3503"/>
                    <a:pt x="17769" y="5808"/>
                  </a:cubicBezTo>
                </a:path>
                <a:path w="17770" h="18088" stroke="0" extrusionOk="0">
                  <a:moveTo>
                    <a:pt x="11806" y="-1"/>
                  </a:moveTo>
                  <a:cubicBezTo>
                    <a:pt x="14151" y="1530"/>
                    <a:pt x="16177" y="3503"/>
                    <a:pt x="17769" y="5808"/>
                  </a:cubicBezTo>
                  <a:lnTo>
                    <a:pt x="0" y="1808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38" name="Line 2"/>
          <p:cNvSpPr>
            <a:spLocks noChangeShapeType="1"/>
          </p:cNvSpPr>
          <p:nvPr/>
        </p:nvSpPr>
        <p:spPr bwMode="auto">
          <a:xfrm>
            <a:off x="4498975" y="26988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5580063" y="86485"/>
            <a:ext cx="1476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942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40040" y="3481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5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  <p:bldP spid="39968" grpId="0"/>
      <p:bldP spid="39974" grpId="0"/>
      <p:bldP spid="39985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94" name="Group 38"/>
          <p:cNvGrpSpPr>
            <a:grpSpLocks/>
          </p:cNvGrpSpPr>
          <p:nvPr/>
        </p:nvGrpSpPr>
        <p:grpSpPr bwMode="auto">
          <a:xfrm>
            <a:off x="1319140" y="1547309"/>
            <a:ext cx="4296731" cy="2892063"/>
            <a:chOff x="844" y="970"/>
            <a:chExt cx="2676" cy="1783"/>
          </a:xfrm>
        </p:grpSpPr>
        <p:sp>
          <p:nvSpPr>
            <p:cNvPr id="121868" name="AutoShape 12"/>
            <p:cNvSpPr>
              <a:spLocks noChangeArrowheads="1"/>
            </p:cNvSpPr>
            <p:nvPr/>
          </p:nvSpPr>
          <p:spPr bwMode="auto">
            <a:xfrm rot="4016404">
              <a:off x="2587" y="908"/>
              <a:ext cx="336" cy="459"/>
            </a:xfrm>
            <a:prstGeom prst="rtTriangl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869" name="AutoShape 13"/>
            <p:cNvSpPr>
              <a:spLocks noChangeArrowheads="1"/>
            </p:cNvSpPr>
            <p:nvPr/>
          </p:nvSpPr>
          <p:spPr bwMode="auto">
            <a:xfrm rot="4016404">
              <a:off x="3145" y="2159"/>
              <a:ext cx="291" cy="458"/>
            </a:xfrm>
            <a:prstGeom prst="rtTriangl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874" name="AutoShape 18"/>
            <p:cNvSpPr>
              <a:spLocks noChangeArrowheads="1"/>
            </p:cNvSpPr>
            <p:nvPr/>
          </p:nvSpPr>
          <p:spPr bwMode="auto">
            <a:xfrm rot="6324621">
              <a:off x="936" y="2369"/>
              <a:ext cx="292" cy="475"/>
            </a:xfrm>
            <a:prstGeom prst="rtTriangl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876" name="AutoShape 20"/>
            <p:cNvSpPr>
              <a:spLocks noChangeArrowheads="1"/>
            </p:cNvSpPr>
            <p:nvPr/>
          </p:nvSpPr>
          <p:spPr bwMode="auto">
            <a:xfrm rot="6324621">
              <a:off x="1067" y="1887"/>
              <a:ext cx="292" cy="475"/>
            </a:xfrm>
            <a:prstGeom prst="rtTriangl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1892" name="AutoShape 36"/>
            <p:cNvSpPr>
              <a:spLocks noChangeArrowheads="1"/>
            </p:cNvSpPr>
            <p:nvPr/>
          </p:nvSpPr>
          <p:spPr bwMode="auto">
            <a:xfrm rot="4016404">
              <a:off x="2851" y="1508"/>
              <a:ext cx="336" cy="459"/>
            </a:xfrm>
            <a:prstGeom prst="rtTriangl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1860" name="Line 4"/>
          <p:cNvSpPr>
            <a:spLocks noChangeShapeType="1"/>
          </p:cNvSpPr>
          <p:nvPr/>
        </p:nvSpPr>
        <p:spPr bwMode="auto">
          <a:xfrm flipH="1">
            <a:off x="630238" y="1412875"/>
            <a:ext cx="1446212" cy="511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1" name="Freeform 5"/>
          <p:cNvSpPr>
            <a:spLocks/>
          </p:cNvSpPr>
          <p:nvPr/>
        </p:nvSpPr>
        <p:spPr bwMode="auto">
          <a:xfrm>
            <a:off x="3724275" y="1247775"/>
            <a:ext cx="1876425" cy="4346575"/>
          </a:xfrm>
          <a:custGeom>
            <a:avLst/>
            <a:gdLst>
              <a:gd name="T0" fmla="*/ 0 w 1182"/>
              <a:gd name="T1" fmla="*/ 0 h 2738"/>
              <a:gd name="T2" fmla="*/ 1182 w 1182"/>
              <a:gd name="T3" fmla="*/ 2738 h 273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82" h="2738">
                <a:moveTo>
                  <a:pt x="0" y="0"/>
                </a:moveTo>
                <a:lnTo>
                  <a:pt x="1182" y="273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3" name="Freeform 7"/>
          <p:cNvSpPr>
            <a:spLocks/>
          </p:cNvSpPr>
          <p:nvPr/>
        </p:nvSpPr>
        <p:spPr bwMode="auto">
          <a:xfrm>
            <a:off x="438150" y="1249363"/>
            <a:ext cx="4565650" cy="1865312"/>
          </a:xfrm>
          <a:custGeom>
            <a:avLst/>
            <a:gdLst>
              <a:gd name="T0" fmla="*/ 0 w 2844"/>
              <a:gd name="T1" fmla="*/ 1170 h 1170"/>
              <a:gd name="T2" fmla="*/ 2844 w 2844"/>
              <a:gd name="T3" fmla="*/ 0 h 117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844" h="1170">
                <a:moveTo>
                  <a:pt x="0" y="1170"/>
                </a:moveTo>
                <a:lnTo>
                  <a:pt x="284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4" name="Freeform 8"/>
          <p:cNvSpPr>
            <a:spLocks/>
          </p:cNvSpPr>
          <p:nvPr/>
        </p:nvSpPr>
        <p:spPr bwMode="auto">
          <a:xfrm>
            <a:off x="166688" y="2219325"/>
            <a:ext cx="5243512" cy="2081213"/>
          </a:xfrm>
          <a:custGeom>
            <a:avLst/>
            <a:gdLst>
              <a:gd name="T0" fmla="*/ 3303 w 3303"/>
              <a:gd name="T1" fmla="*/ 0 h 1311"/>
              <a:gd name="T2" fmla="*/ 0 w 3303"/>
              <a:gd name="T3" fmla="*/ 1311 h 131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03" h="1311">
                <a:moveTo>
                  <a:pt x="3303" y="0"/>
                </a:moveTo>
                <a:lnTo>
                  <a:pt x="0" y="1311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5" name="Freeform 9"/>
          <p:cNvSpPr>
            <a:spLocks/>
          </p:cNvSpPr>
          <p:nvPr/>
        </p:nvSpPr>
        <p:spPr bwMode="auto">
          <a:xfrm>
            <a:off x="323850" y="3218729"/>
            <a:ext cx="5815013" cy="2508250"/>
          </a:xfrm>
          <a:custGeom>
            <a:avLst/>
            <a:gdLst>
              <a:gd name="T0" fmla="*/ 0 w 3663"/>
              <a:gd name="T1" fmla="*/ 1580 h 1580"/>
              <a:gd name="T2" fmla="*/ 3663 w 3663"/>
              <a:gd name="T3" fmla="*/ 0 h 15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663" h="1580">
                <a:moveTo>
                  <a:pt x="0" y="1580"/>
                </a:moveTo>
                <a:lnTo>
                  <a:pt x="3663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6" name="Freeform 10"/>
          <p:cNvSpPr>
            <a:spLocks/>
          </p:cNvSpPr>
          <p:nvPr/>
        </p:nvSpPr>
        <p:spPr bwMode="auto">
          <a:xfrm>
            <a:off x="611188" y="2778125"/>
            <a:ext cx="5803900" cy="1570038"/>
          </a:xfrm>
          <a:custGeom>
            <a:avLst/>
            <a:gdLst>
              <a:gd name="T0" fmla="*/ 0 w 3656"/>
              <a:gd name="T1" fmla="*/ 0 h 989"/>
              <a:gd name="T2" fmla="*/ 3656 w 3656"/>
              <a:gd name="T3" fmla="*/ 989 h 98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656" h="989">
                <a:moveTo>
                  <a:pt x="0" y="0"/>
                </a:moveTo>
                <a:lnTo>
                  <a:pt x="3656" y="989"/>
                </a:lnTo>
              </a:path>
            </a:pathLst>
          </a:custGeom>
          <a:solidFill>
            <a:srgbClr val="339966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67" name="Freeform 11"/>
          <p:cNvSpPr>
            <a:spLocks/>
          </p:cNvSpPr>
          <p:nvPr/>
        </p:nvSpPr>
        <p:spPr bwMode="auto">
          <a:xfrm>
            <a:off x="755650" y="3611563"/>
            <a:ext cx="5832475" cy="1689100"/>
          </a:xfrm>
          <a:custGeom>
            <a:avLst/>
            <a:gdLst>
              <a:gd name="T0" fmla="*/ 0 w 3688"/>
              <a:gd name="T1" fmla="*/ 0 h 1117"/>
              <a:gd name="T2" fmla="*/ 3688 w 3688"/>
              <a:gd name="T3" fmla="*/ 1117 h 111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688" h="1117">
                <a:moveTo>
                  <a:pt x="0" y="0"/>
                </a:moveTo>
                <a:lnTo>
                  <a:pt x="3688" y="1117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84" name="Text Box 28"/>
          <p:cNvSpPr txBox="1">
            <a:spLocks noChangeArrowheads="1"/>
          </p:cNvSpPr>
          <p:nvPr/>
        </p:nvSpPr>
        <p:spPr bwMode="auto">
          <a:xfrm>
            <a:off x="6084888" y="494188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85" name="Text Box 29"/>
          <p:cNvSpPr txBox="1">
            <a:spLocks noChangeArrowheads="1"/>
          </p:cNvSpPr>
          <p:nvPr/>
        </p:nvSpPr>
        <p:spPr bwMode="auto">
          <a:xfrm>
            <a:off x="6084888" y="39338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87" name="Text Box 31"/>
          <p:cNvSpPr txBox="1">
            <a:spLocks noChangeArrowheads="1"/>
          </p:cNvSpPr>
          <p:nvPr/>
        </p:nvSpPr>
        <p:spPr bwMode="auto">
          <a:xfrm>
            <a:off x="5076825" y="19161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4427538" y="9810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89" name="Text Box 33"/>
          <p:cNvSpPr txBox="1">
            <a:spLocks noChangeArrowheads="1"/>
          </p:cNvSpPr>
          <p:nvPr/>
        </p:nvSpPr>
        <p:spPr bwMode="auto">
          <a:xfrm>
            <a:off x="3419475" y="12684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90" name="Text Box 34"/>
          <p:cNvSpPr txBox="1">
            <a:spLocks noChangeArrowheads="1"/>
          </p:cNvSpPr>
          <p:nvPr/>
        </p:nvSpPr>
        <p:spPr bwMode="auto">
          <a:xfrm>
            <a:off x="5292725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91" name="Text Box 35"/>
          <p:cNvSpPr txBox="1">
            <a:spLocks noChangeArrowheads="1"/>
          </p:cNvSpPr>
          <p:nvPr/>
        </p:nvSpPr>
        <p:spPr bwMode="auto">
          <a:xfrm>
            <a:off x="1547813" y="16287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93" name="Text Box 37"/>
          <p:cNvSpPr txBox="1">
            <a:spLocks noChangeArrowheads="1"/>
          </p:cNvSpPr>
          <p:nvPr/>
        </p:nvSpPr>
        <p:spPr bwMode="auto">
          <a:xfrm>
            <a:off x="5867400" y="32131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baseline="-25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GB" sz="1800" b="1" baseline="-25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96" name="Text Box 40"/>
          <p:cNvSpPr txBox="1">
            <a:spLocks noChangeArrowheads="1"/>
          </p:cNvSpPr>
          <p:nvPr/>
        </p:nvSpPr>
        <p:spPr bwMode="auto">
          <a:xfrm flipV="1">
            <a:off x="63501" y="768350"/>
            <a:ext cx="3708400" cy="46166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CCFFCC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rgbClr val="CC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54 (SGK – 103)</a:t>
            </a:r>
            <a:endParaRPr lang="en-GB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897" name="Text Box 41"/>
          <p:cNvSpPr txBox="1">
            <a:spLocks noChangeArrowheads="1"/>
          </p:cNvSpPr>
          <p:nvPr/>
        </p:nvSpPr>
        <p:spPr bwMode="auto">
          <a:xfrm flipV="1">
            <a:off x="5148263" y="260350"/>
            <a:ext cx="3708400" cy="1200329"/>
          </a:xfrm>
          <a:prstGeom prst="rect">
            <a:avLst/>
          </a:prstGeom>
          <a:solidFill>
            <a:schemeClr val="accent2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GB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925" name="Line 69"/>
          <p:cNvSpPr>
            <a:spLocks noChangeShapeType="1"/>
          </p:cNvSpPr>
          <p:nvPr/>
        </p:nvSpPr>
        <p:spPr bwMode="auto">
          <a:xfrm>
            <a:off x="1066800" y="2667000"/>
            <a:ext cx="426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AutoShape 22"/>
          <p:cNvSpPr>
            <a:spLocks noChangeArrowheads="1"/>
          </p:cNvSpPr>
          <p:nvPr/>
        </p:nvSpPr>
        <p:spPr bwMode="auto">
          <a:xfrm>
            <a:off x="180181" y="223837"/>
            <a:ext cx="3056883" cy="5048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/>
              </a:gs>
              <a:gs pos="5000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accent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BÀI TẬP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41"/>
              <p:cNvSpPr txBox="1">
                <a:spLocks noChangeArrowheads="1"/>
              </p:cNvSpPr>
              <p:nvPr/>
            </p:nvSpPr>
            <p:spPr bwMode="auto">
              <a:xfrm flipV="1">
                <a:off x="1240899" y="5726978"/>
                <a:ext cx="3215967" cy="83099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FFCCFF"/>
                </a:solidFill>
                <a:miter lim="800000"/>
                <a:headEnd/>
                <a:tailEnd/>
              </a:ln>
              <a:effectLst/>
            </p:spPr>
            <p:txBody>
              <a:bodyPr rot="10800000" wrap="square">
                <a:spAutoFit/>
              </a:bodyPr>
              <a:lstStyle/>
              <a:p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d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, d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d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  <a:p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GB" sz="2400" b="1" baseline="-25000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d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, d</a:t>
                </a:r>
                <a:r>
                  <a:rPr lang="en-GB" sz="2400" b="1" baseline="-25000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d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5,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d</a:t>
                </a:r>
                <a:r>
                  <a:rPr lang="en-GB" sz="2400" b="1" baseline="-25000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GB" sz="2400" b="1" baseline="-25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d</a:t>
                </a:r>
                <a:r>
                  <a:rPr lang="en-GB" sz="2400" b="1" baseline="-25000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GB" sz="2400" b="1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5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flipV="1">
                <a:off x="1240899" y="5726978"/>
                <a:ext cx="3215967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2836" t="-5036" b="-14388"/>
                </a:stretch>
              </a:blipFill>
              <a:ln w="9525">
                <a:solidFill>
                  <a:srgbClr val="FFCCFF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1"/>
          <p:cNvSpPr txBox="1">
            <a:spLocks noChangeArrowheads="1"/>
          </p:cNvSpPr>
          <p:nvPr/>
        </p:nvSpPr>
        <p:spPr bwMode="auto">
          <a:xfrm flipV="1">
            <a:off x="5711802" y="5670971"/>
            <a:ext cx="3215967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rot="10800000" wrap="square">
            <a:spAutoFit/>
          </a:bodyPr>
          <a:lstStyle/>
          <a:p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400" b="1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2400" b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// d</a:t>
            </a:r>
            <a:r>
              <a:rPr lang="en-GB" sz="2400" b="1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// d</a:t>
            </a:r>
            <a:r>
              <a:rPr lang="en-GB" sz="2400" b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en-GB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2400" b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// d</a:t>
            </a:r>
            <a:r>
              <a:rPr lang="en-GB" sz="2400" b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GB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84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21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0" name="Oval 6"/>
          <p:cNvSpPr>
            <a:spLocks noChangeArrowheads="1"/>
          </p:cNvSpPr>
          <p:nvPr/>
        </p:nvSpPr>
        <p:spPr bwMode="auto">
          <a:xfrm>
            <a:off x="4859338" y="3213100"/>
            <a:ext cx="152400" cy="152400"/>
          </a:xfrm>
          <a:prstGeom prst="ellipse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719" name="Text Box 55"/>
          <p:cNvSpPr txBox="1">
            <a:spLocks noChangeArrowheads="1"/>
          </p:cNvSpPr>
          <p:nvPr/>
        </p:nvSpPr>
        <p:spPr bwMode="auto">
          <a:xfrm>
            <a:off x="14287" y="580618"/>
            <a:ext cx="8412163" cy="861774"/>
          </a:xfrm>
          <a:prstGeom prst="rect">
            <a:avLst/>
          </a:prstGeom>
          <a:gradFill rotWithShape="0">
            <a:gsLst>
              <a:gs pos="0">
                <a:srgbClr val="FFCCFF">
                  <a:gamma/>
                  <a:tint val="0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tint val="0"/>
                  <a:invGamma/>
                </a:srgbClr>
              </a:gs>
            </a:gsLst>
            <a:lin ang="5400000" scaled="1"/>
          </a:gradFill>
          <a:ln w="28575">
            <a:solidFill>
              <a:srgbClr val="FF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AB = 28mm.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720" name="Text Box 56"/>
          <p:cNvSpPr txBox="1">
            <a:spLocks noChangeArrowheads="1"/>
          </p:cNvSpPr>
          <p:nvPr/>
        </p:nvSpPr>
        <p:spPr bwMode="auto">
          <a:xfrm>
            <a:off x="533400" y="3962400"/>
            <a:ext cx="1314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721" name="Text Box 57"/>
          <p:cNvSpPr txBox="1">
            <a:spLocks noChangeArrowheads="1"/>
          </p:cNvSpPr>
          <p:nvPr/>
        </p:nvSpPr>
        <p:spPr bwMode="auto">
          <a:xfrm>
            <a:off x="685800" y="4495800"/>
            <a:ext cx="5454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= 28mm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3739" name="Group 75"/>
          <p:cNvGrpSpPr>
            <a:grpSpLocks/>
          </p:cNvGrpSpPr>
          <p:nvPr/>
        </p:nvGrpSpPr>
        <p:grpSpPr bwMode="auto">
          <a:xfrm>
            <a:off x="2268538" y="3068638"/>
            <a:ext cx="5334000" cy="396875"/>
            <a:chOff x="1104" y="1814"/>
            <a:chExt cx="3360" cy="250"/>
          </a:xfrm>
        </p:grpSpPr>
        <p:grpSp>
          <p:nvGrpSpPr>
            <p:cNvPr id="113666" name="Group 2"/>
            <p:cNvGrpSpPr>
              <a:grpSpLocks/>
            </p:cNvGrpSpPr>
            <p:nvPr/>
          </p:nvGrpSpPr>
          <p:grpSpPr bwMode="auto">
            <a:xfrm>
              <a:off x="1440" y="1920"/>
              <a:ext cx="2688" cy="96"/>
              <a:chOff x="864" y="1920"/>
              <a:chExt cx="2688" cy="96"/>
            </a:xfrm>
          </p:grpSpPr>
          <p:sp>
            <p:nvSpPr>
              <p:cNvPr id="113667" name="Line 3"/>
              <p:cNvSpPr>
                <a:spLocks noChangeShapeType="1"/>
              </p:cNvSpPr>
              <p:nvPr/>
            </p:nvSpPr>
            <p:spPr bwMode="auto">
              <a:xfrm>
                <a:off x="864" y="1968"/>
                <a:ext cx="26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668" name="Line 4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3669" name="Line 5"/>
              <p:cNvSpPr>
                <a:spLocks noChangeShapeType="1"/>
              </p:cNvSpPr>
              <p:nvPr/>
            </p:nvSpPr>
            <p:spPr bwMode="auto">
              <a:xfrm>
                <a:off x="3552" y="1920"/>
                <a:ext cx="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3722" name="Text Box 58"/>
            <p:cNvSpPr txBox="1">
              <a:spLocks noChangeArrowheads="1"/>
            </p:cNvSpPr>
            <p:nvPr/>
          </p:nvSpPr>
          <p:spPr bwMode="auto">
            <a:xfrm>
              <a:off x="1104" y="181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13723" name="Text Box 59"/>
            <p:cNvSpPr txBox="1">
              <a:spLocks noChangeArrowheads="1"/>
            </p:cNvSpPr>
            <p:nvPr/>
          </p:nvSpPr>
          <p:spPr bwMode="auto">
            <a:xfrm>
              <a:off x="4080" y="1814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113724" name="Text Box 60"/>
          <p:cNvSpPr txBox="1">
            <a:spLocks noChangeArrowheads="1"/>
          </p:cNvSpPr>
          <p:nvPr/>
        </p:nvSpPr>
        <p:spPr bwMode="auto">
          <a:xfrm>
            <a:off x="668338" y="5015345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AB: AM = BM =14mm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725" name="Text Box 61"/>
          <p:cNvSpPr txBox="1">
            <a:spLocks noChangeArrowheads="1"/>
          </p:cNvSpPr>
          <p:nvPr/>
        </p:nvSpPr>
        <p:spPr bwMode="auto">
          <a:xfrm>
            <a:off x="6659563" y="3933825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sz="2000" b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3738" name="Group 74"/>
          <p:cNvGrpSpPr>
            <a:grpSpLocks/>
          </p:cNvGrpSpPr>
          <p:nvPr/>
        </p:nvGrpSpPr>
        <p:grpSpPr bwMode="auto">
          <a:xfrm>
            <a:off x="3851275" y="3213100"/>
            <a:ext cx="2209800" cy="533400"/>
            <a:chOff x="2016" y="1920"/>
            <a:chExt cx="1392" cy="336"/>
          </a:xfrm>
        </p:grpSpPr>
        <p:sp>
          <p:nvSpPr>
            <p:cNvPr id="113726" name="Text Box 62"/>
            <p:cNvSpPr txBox="1">
              <a:spLocks noChangeArrowheads="1"/>
            </p:cNvSpPr>
            <p:nvPr/>
          </p:nvSpPr>
          <p:spPr bwMode="auto">
            <a:xfrm>
              <a:off x="2688" y="2006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113727" name="Line 63"/>
            <p:cNvSpPr>
              <a:spLocks noChangeShapeType="1"/>
            </p:cNvSpPr>
            <p:nvPr/>
          </p:nvSpPr>
          <p:spPr bwMode="auto">
            <a:xfrm flipH="1">
              <a:off x="2016" y="1920"/>
              <a:ext cx="96" cy="96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28" name="Line 64"/>
            <p:cNvSpPr>
              <a:spLocks noChangeShapeType="1"/>
            </p:cNvSpPr>
            <p:nvPr/>
          </p:nvSpPr>
          <p:spPr bwMode="auto">
            <a:xfrm flipH="1">
              <a:off x="3312" y="1920"/>
              <a:ext cx="96" cy="96"/>
            </a:xfrm>
            <a:prstGeom prst="line">
              <a:avLst/>
            </a:prstGeom>
            <a:noFill/>
            <a:ln w="38100">
              <a:solidFill>
                <a:srgbClr val="FF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3732" name="Text Box 68"/>
          <p:cNvSpPr txBox="1">
            <a:spLocks noChangeArrowheads="1"/>
          </p:cNvSpPr>
          <p:nvPr/>
        </p:nvSpPr>
        <p:spPr bwMode="auto">
          <a:xfrm>
            <a:off x="730250" y="5486400"/>
            <a:ext cx="510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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Euclid Symbol" pitchFamily="18" charset="2"/>
              </a:rPr>
              <a:t> AB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Euclid Symbol" pitchFamily="18" charset="2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Euclid 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Euclid Symbol" pitchFamily="18" charset="2"/>
              </a:rPr>
              <a:t>M</a:t>
            </a:r>
          </a:p>
        </p:txBody>
      </p:sp>
      <p:grpSp>
        <p:nvGrpSpPr>
          <p:cNvPr id="113733" name="Group 69"/>
          <p:cNvGrpSpPr>
            <a:grpSpLocks/>
          </p:cNvGrpSpPr>
          <p:nvPr/>
        </p:nvGrpSpPr>
        <p:grpSpPr bwMode="auto">
          <a:xfrm>
            <a:off x="5003800" y="2133600"/>
            <a:ext cx="838200" cy="1143000"/>
            <a:chOff x="3840" y="2160"/>
            <a:chExt cx="528" cy="720"/>
          </a:xfrm>
        </p:grpSpPr>
        <p:sp>
          <p:nvSpPr>
            <p:cNvPr id="113734" name="AutoShape 70"/>
            <p:cNvSpPr>
              <a:spLocks noChangeArrowheads="1"/>
            </p:cNvSpPr>
            <p:nvPr/>
          </p:nvSpPr>
          <p:spPr bwMode="auto">
            <a:xfrm rot="16200000" flipV="1">
              <a:off x="3744" y="2256"/>
              <a:ext cx="720" cy="528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35" name="AutoShape 71"/>
            <p:cNvSpPr>
              <a:spLocks noChangeArrowheads="1"/>
            </p:cNvSpPr>
            <p:nvPr/>
          </p:nvSpPr>
          <p:spPr bwMode="auto">
            <a:xfrm>
              <a:off x="3936" y="2400"/>
              <a:ext cx="240" cy="384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3740" name="Group 76"/>
          <p:cNvGrpSpPr>
            <a:grpSpLocks/>
          </p:cNvGrpSpPr>
          <p:nvPr/>
        </p:nvGrpSpPr>
        <p:grpSpPr bwMode="auto">
          <a:xfrm>
            <a:off x="2482850" y="3500438"/>
            <a:ext cx="6553200" cy="685800"/>
            <a:chOff x="672" y="2064"/>
            <a:chExt cx="4128" cy="432"/>
          </a:xfrm>
        </p:grpSpPr>
        <p:sp>
          <p:nvSpPr>
            <p:cNvPr id="113741" name="Line 77"/>
            <p:cNvSpPr>
              <a:spLocks noChangeShapeType="1"/>
            </p:cNvSpPr>
            <p:nvPr/>
          </p:nvSpPr>
          <p:spPr bwMode="auto">
            <a:xfrm>
              <a:off x="864" y="206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2" name="Line 78"/>
            <p:cNvSpPr>
              <a:spLocks noChangeShapeType="1"/>
            </p:cNvSpPr>
            <p:nvPr/>
          </p:nvSpPr>
          <p:spPr bwMode="auto">
            <a:xfrm>
              <a:off x="96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3" name="Line 79"/>
            <p:cNvSpPr>
              <a:spLocks noChangeShapeType="1"/>
            </p:cNvSpPr>
            <p:nvPr/>
          </p:nvSpPr>
          <p:spPr bwMode="auto">
            <a:xfrm>
              <a:off x="105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4" name="Line 80"/>
            <p:cNvSpPr>
              <a:spLocks noChangeShapeType="1"/>
            </p:cNvSpPr>
            <p:nvPr/>
          </p:nvSpPr>
          <p:spPr bwMode="auto">
            <a:xfrm>
              <a:off x="115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5" name="Line 81"/>
            <p:cNvSpPr>
              <a:spLocks noChangeShapeType="1"/>
            </p:cNvSpPr>
            <p:nvPr/>
          </p:nvSpPr>
          <p:spPr bwMode="auto">
            <a:xfrm>
              <a:off x="1248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6" name="Line 82"/>
            <p:cNvSpPr>
              <a:spLocks noChangeShapeType="1"/>
            </p:cNvSpPr>
            <p:nvPr/>
          </p:nvSpPr>
          <p:spPr bwMode="auto">
            <a:xfrm>
              <a:off x="134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7" name="Line 83"/>
            <p:cNvSpPr>
              <a:spLocks noChangeShapeType="1"/>
            </p:cNvSpPr>
            <p:nvPr/>
          </p:nvSpPr>
          <p:spPr bwMode="auto">
            <a:xfrm>
              <a:off x="144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8" name="Line 84"/>
            <p:cNvSpPr>
              <a:spLocks noChangeShapeType="1"/>
            </p:cNvSpPr>
            <p:nvPr/>
          </p:nvSpPr>
          <p:spPr bwMode="auto">
            <a:xfrm>
              <a:off x="153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49" name="Line 85"/>
            <p:cNvSpPr>
              <a:spLocks noChangeShapeType="1"/>
            </p:cNvSpPr>
            <p:nvPr/>
          </p:nvSpPr>
          <p:spPr bwMode="auto">
            <a:xfrm>
              <a:off x="163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0" name="Line 86"/>
            <p:cNvSpPr>
              <a:spLocks noChangeShapeType="1"/>
            </p:cNvSpPr>
            <p:nvPr/>
          </p:nvSpPr>
          <p:spPr bwMode="auto">
            <a:xfrm>
              <a:off x="1728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1" name="Line 87"/>
            <p:cNvSpPr>
              <a:spLocks noChangeShapeType="1"/>
            </p:cNvSpPr>
            <p:nvPr/>
          </p:nvSpPr>
          <p:spPr bwMode="auto">
            <a:xfrm>
              <a:off x="182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2" name="Line 88"/>
            <p:cNvSpPr>
              <a:spLocks noChangeShapeType="1"/>
            </p:cNvSpPr>
            <p:nvPr/>
          </p:nvSpPr>
          <p:spPr bwMode="auto">
            <a:xfrm>
              <a:off x="192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3" name="Line 89"/>
            <p:cNvSpPr>
              <a:spLocks noChangeShapeType="1"/>
            </p:cNvSpPr>
            <p:nvPr/>
          </p:nvSpPr>
          <p:spPr bwMode="auto">
            <a:xfrm>
              <a:off x="201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4" name="Line 90"/>
            <p:cNvSpPr>
              <a:spLocks noChangeShapeType="1"/>
            </p:cNvSpPr>
            <p:nvPr/>
          </p:nvSpPr>
          <p:spPr bwMode="auto">
            <a:xfrm>
              <a:off x="211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5" name="Line 91"/>
            <p:cNvSpPr>
              <a:spLocks noChangeShapeType="1"/>
            </p:cNvSpPr>
            <p:nvPr/>
          </p:nvSpPr>
          <p:spPr bwMode="auto">
            <a:xfrm>
              <a:off x="2208" y="206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6" name="Line 92"/>
            <p:cNvSpPr>
              <a:spLocks noChangeShapeType="1"/>
            </p:cNvSpPr>
            <p:nvPr/>
          </p:nvSpPr>
          <p:spPr bwMode="auto">
            <a:xfrm>
              <a:off x="230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7" name="Text Box 93"/>
            <p:cNvSpPr txBox="1">
              <a:spLocks noChangeArrowheads="1"/>
            </p:cNvSpPr>
            <p:nvPr/>
          </p:nvSpPr>
          <p:spPr bwMode="auto">
            <a:xfrm>
              <a:off x="672" y="2160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</a:p>
          </p:txBody>
        </p:sp>
        <p:sp>
          <p:nvSpPr>
            <p:cNvPr id="113758" name="Line 94"/>
            <p:cNvSpPr>
              <a:spLocks noChangeShapeType="1"/>
            </p:cNvSpPr>
            <p:nvPr/>
          </p:nvSpPr>
          <p:spPr bwMode="auto">
            <a:xfrm>
              <a:off x="240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59" name="Line 95"/>
            <p:cNvSpPr>
              <a:spLocks noChangeShapeType="1"/>
            </p:cNvSpPr>
            <p:nvPr/>
          </p:nvSpPr>
          <p:spPr bwMode="auto">
            <a:xfrm>
              <a:off x="259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0" name="Line 96"/>
            <p:cNvSpPr>
              <a:spLocks noChangeShapeType="1"/>
            </p:cNvSpPr>
            <p:nvPr/>
          </p:nvSpPr>
          <p:spPr bwMode="auto">
            <a:xfrm>
              <a:off x="249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1" name="Line 97"/>
            <p:cNvSpPr>
              <a:spLocks noChangeShapeType="1"/>
            </p:cNvSpPr>
            <p:nvPr/>
          </p:nvSpPr>
          <p:spPr bwMode="auto">
            <a:xfrm>
              <a:off x="2688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2" name="Line 98"/>
            <p:cNvSpPr>
              <a:spLocks noChangeShapeType="1"/>
            </p:cNvSpPr>
            <p:nvPr/>
          </p:nvSpPr>
          <p:spPr bwMode="auto">
            <a:xfrm>
              <a:off x="297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3" name="Line 99"/>
            <p:cNvSpPr>
              <a:spLocks noChangeShapeType="1"/>
            </p:cNvSpPr>
            <p:nvPr/>
          </p:nvSpPr>
          <p:spPr bwMode="auto">
            <a:xfrm>
              <a:off x="288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4" name="Line 100"/>
            <p:cNvSpPr>
              <a:spLocks noChangeShapeType="1"/>
            </p:cNvSpPr>
            <p:nvPr/>
          </p:nvSpPr>
          <p:spPr bwMode="auto">
            <a:xfrm>
              <a:off x="278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5" name="Line 101"/>
            <p:cNvSpPr>
              <a:spLocks noChangeShapeType="1"/>
            </p:cNvSpPr>
            <p:nvPr/>
          </p:nvSpPr>
          <p:spPr bwMode="auto">
            <a:xfrm>
              <a:off x="307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6" name="Line 102"/>
            <p:cNvSpPr>
              <a:spLocks noChangeShapeType="1"/>
            </p:cNvSpPr>
            <p:nvPr/>
          </p:nvSpPr>
          <p:spPr bwMode="auto">
            <a:xfrm>
              <a:off x="326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7" name="Line 103"/>
            <p:cNvSpPr>
              <a:spLocks noChangeShapeType="1"/>
            </p:cNvSpPr>
            <p:nvPr/>
          </p:nvSpPr>
          <p:spPr bwMode="auto">
            <a:xfrm>
              <a:off x="3168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8" name="Line 104"/>
            <p:cNvSpPr>
              <a:spLocks noChangeShapeType="1"/>
            </p:cNvSpPr>
            <p:nvPr/>
          </p:nvSpPr>
          <p:spPr bwMode="auto">
            <a:xfrm>
              <a:off x="345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69" name="Line 105"/>
            <p:cNvSpPr>
              <a:spLocks noChangeShapeType="1"/>
            </p:cNvSpPr>
            <p:nvPr/>
          </p:nvSpPr>
          <p:spPr bwMode="auto">
            <a:xfrm>
              <a:off x="336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0" name="Line 106"/>
            <p:cNvSpPr>
              <a:spLocks noChangeShapeType="1"/>
            </p:cNvSpPr>
            <p:nvPr/>
          </p:nvSpPr>
          <p:spPr bwMode="auto">
            <a:xfrm>
              <a:off x="3552" y="2064"/>
              <a:ext cx="0" cy="144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1" name="Line 107"/>
            <p:cNvSpPr>
              <a:spLocks noChangeShapeType="1"/>
            </p:cNvSpPr>
            <p:nvPr/>
          </p:nvSpPr>
          <p:spPr bwMode="auto">
            <a:xfrm>
              <a:off x="374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2" name="Line 108"/>
            <p:cNvSpPr>
              <a:spLocks noChangeShapeType="1"/>
            </p:cNvSpPr>
            <p:nvPr/>
          </p:nvSpPr>
          <p:spPr bwMode="auto">
            <a:xfrm>
              <a:off x="3648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3" name="Line 109"/>
            <p:cNvSpPr>
              <a:spLocks noChangeShapeType="1"/>
            </p:cNvSpPr>
            <p:nvPr/>
          </p:nvSpPr>
          <p:spPr bwMode="auto">
            <a:xfrm>
              <a:off x="384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4" name="Line 110"/>
            <p:cNvSpPr>
              <a:spLocks noChangeShapeType="1"/>
            </p:cNvSpPr>
            <p:nvPr/>
          </p:nvSpPr>
          <p:spPr bwMode="auto">
            <a:xfrm>
              <a:off x="393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5" name="Line 111"/>
            <p:cNvSpPr>
              <a:spLocks noChangeShapeType="1"/>
            </p:cNvSpPr>
            <p:nvPr/>
          </p:nvSpPr>
          <p:spPr bwMode="auto">
            <a:xfrm>
              <a:off x="403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6" name="Line 112"/>
            <p:cNvSpPr>
              <a:spLocks noChangeShapeType="1"/>
            </p:cNvSpPr>
            <p:nvPr/>
          </p:nvSpPr>
          <p:spPr bwMode="auto">
            <a:xfrm>
              <a:off x="4128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7" name="Line 113"/>
            <p:cNvSpPr>
              <a:spLocks noChangeShapeType="1"/>
            </p:cNvSpPr>
            <p:nvPr/>
          </p:nvSpPr>
          <p:spPr bwMode="auto">
            <a:xfrm>
              <a:off x="422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8" name="Line 114"/>
            <p:cNvSpPr>
              <a:spLocks noChangeShapeType="1"/>
            </p:cNvSpPr>
            <p:nvPr/>
          </p:nvSpPr>
          <p:spPr bwMode="auto">
            <a:xfrm>
              <a:off x="432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79" name="Line 115"/>
            <p:cNvSpPr>
              <a:spLocks noChangeShapeType="1"/>
            </p:cNvSpPr>
            <p:nvPr/>
          </p:nvSpPr>
          <p:spPr bwMode="auto">
            <a:xfrm>
              <a:off x="4416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80" name="Line 116"/>
            <p:cNvSpPr>
              <a:spLocks noChangeShapeType="1"/>
            </p:cNvSpPr>
            <p:nvPr/>
          </p:nvSpPr>
          <p:spPr bwMode="auto">
            <a:xfrm>
              <a:off x="451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81" name="Line 117"/>
            <p:cNvSpPr>
              <a:spLocks noChangeShapeType="1"/>
            </p:cNvSpPr>
            <p:nvPr/>
          </p:nvSpPr>
          <p:spPr bwMode="auto">
            <a:xfrm>
              <a:off x="4608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82" name="Line 118"/>
            <p:cNvSpPr>
              <a:spLocks noChangeShapeType="1"/>
            </p:cNvSpPr>
            <p:nvPr/>
          </p:nvSpPr>
          <p:spPr bwMode="auto">
            <a:xfrm>
              <a:off x="4704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83" name="Line 119"/>
            <p:cNvSpPr>
              <a:spLocks noChangeShapeType="1"/>
            </p:cNvSpPr>
            <p:nvPr/>
          </p:nvSpPr>
          <p:spPr bwMode="auto">
            <a:xfrm>
              <a:off x="4800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84" name="Rectangle 120"/>
            <p:cNvSpPr>
              <a:spLocks noChangeArrowheads="1"/>
            </p:cNvSpPr>
            <p:nvPr/>
          </p:nvSpPr>
          <p:spPr bwMode="auto">
            <a:xfrm>
              <a:off x="768" y="2064"/>
              <a:ext cx="4032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3785" name="Text Box 121"/>
            <p:cNvSpPr txBox="1">
              <a:spLocks noChangeArrowheads="1"/>
            </p:cNvSpPr>
            <p:nvPr/>
          </p:nvSpPr>
          <p:spPr bwMode="auto">
            <a:xfrm>
              <a:off x="3360" y="2160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28</a:t>
              </a:r>
            </a:p>
          </p:txBody>
        </p:sp>
      </p:grpSp>
      <p:sp>
        <p:nvSpPr>
          <p:cNvPr id="113787" name="Line 123"/>
          <p:cNvSpPr>
            <a:spLocks noChangeShapeType="1"/>
          </p:cNvSpPr>
          <p:nvPr/>
        </p:nvSpPr>
        <p:spPr bwMode="auto">
          <a:xfrm>
            <a:off x="4932363" y="1557338"/>
            <a:ext cx="0" cy="2590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788" name="Text Box 124"/>
          <p:cNvSpPr txBox="1">
            <a:spLocks noChangeArrowheads="1"/>
          </p:cNvSpPr>
          <p:nvPr/>
        </p:nvSpPr>
        <p:spPr bwMode="auto">
          <a:xfrm>
            <a:off x="4284663" y="1700213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113789" name="Rectangle 125"/>
          <p:cNvSpPr>
            <a:spLocks noChangeArrowheads="1"/>
          </p:cNvSpPr>
          <p:nvPr/>
        </p:nvSpPr>
        <p:spPr bwMode="auto">
          <a:xfrm>
            <a:off x="4932363" y="2924175"/>
            <a:ext cx="381000" cy="3810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790" name="Text Box 126"/>
          <p:cNvSpPr txBox="1">
            <a:spLocks noChangeArrowheads="1"/>
          </p:cNvSpPr>
          <p:nvPr/>
        </p:nvSpPr>
        <p:spPr bwMode="auto">
          <a:xfrm>
            <a:off x="751465" y="6027003"/>
            <a:ext cx="69119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AB.</a:t>
            </a:r>
            <a:endParaRPr lang="en-US" sz="2400" b="1" dirty="0">
              <a:latin typeface="Times New Roman" pitchFamily="18" charset="0"/>
              <a:cs typeface="Times New Roman" pitchFamily="18" charset="0"/>
              <a:sym typeface="Euclid Symbol" pitchFamily="18" charset="2"/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 flipV="1">
            <a:off x="-6350" y="73348"/>
            <a:ext cx="3708400" cy="46166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CCFFCC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rgbClr val="CC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56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(SGK –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104)</a:t>
            </a:r>
            <a:endParaRPr lang="en-GB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79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113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3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13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1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3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113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13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3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0" grpId="0" animBg="1"/>
      <p:bldP spid="113721" grpId="0"/>
      <p:bldP spid="113724" grpId="0"/>
      <p:bldP spid="113732" grpId="0"/>
      <p:bldP spid="113787" grpId="0" animBg="1"/>
      <p:bldP spid="113788" grpId="0"/>
      <p:bldP spid="113789" grpId="0" animBg="1"/>
      <p:bldP spid="1137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411413" y="188913"/>
            <a:ext cx="4752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BAØI TAÄP 60/TRANG 104 SGK</a:t>
            </a:r>
          </a:p>
        </p:txBody>
      </p:sp>
      <p:grpSp>
        <p:nvGrpSpPr>
          <p:cNvPr id="47189" name="Group 85"/>
          <p:cNvGrpSpPr>
            <a:grpSpLocks/>
          </p:cNvGrpSpPr>
          <p:nvPr/>
        </p:nvGrpSpPr>
        <p:grpSpPr bwMode="auto">
          <a:xfrm>
            <a:off x="88900" y="996156"/>
            <a:ext cx="3060700" cy="3214688"/>
            <a:chOff x="0" y="1344"/>
            <a:chExt cx="1928" cy="2025"/>
          </a:xfrm>
        </p:grpSpPr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431" y="3039"/>
              <a:ext cx="10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HÌNH a</a:t>
              </a:r>
            </a:p>
          </p:txBody>
        </p:sp>
        <p:sp>
          <p:nvSpPr>
            <p:cNvPr id="47108" name="Line 4"/>
            <p:cNvSpPr>
              <a:spLocks noChangeShapeType="1"/>
            </p:cNvSpPr>
            <p:nvPr/>
          </p:nvSpPr>
          <p:spPr bwMode="auto">
            <a:xfrm>
              <a:off x="0" y="2307"/>
              <a:ext cx="17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>
              <a:off x="567" y="1435"/>
              <a:ext cx="0" cy="1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>
              <a:off x="1020" y="1435"/>
              <a:ext cx="0" cy="14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12" name="Rectangle 8"/>
            <p:cNvSpPr>
              <a:spLocks noChangeArrowheads="1"/>
            </p:cNvSpPr>
            <p:nvPr/>
          </p:nvSpPr>
          <p:spPr bwMode="auto">
            <a:xfrm>
              <a:off x="1020" y="2169"/>
              <a:ext cx="136" cy="13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13" name="Rectangle 9"/>
            <p:cNvSpPr>
              <a:spLocks noChangeArrowheads="1"/>
            </p:cNvSpPr>
            <p:nvPr/>
          </p:nvSpPr>
          <p:spPr bwMode="auto">
            <a:xfrm>
              <a:off x="567" y="2169"/>
              <a:ext cx="136" cy="13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14" name="Text Box 10"/>
            <p:cNvSpPr txBox="1">
              <a:spLocks noChangeArrowheads="1"/>
            </p:cNvSpPr>
            <p:nvPr/>
          </p:nvSpPr>
          <p:spPr bwMode="auto">
            <a:xfrm>
              <a:off x="884" y="1344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47115" name="Text Box 11"/>
            <p:cNvSpPr txBox="1">
              <a:spLocks noChangeArrowheads="1"/>
            </p:cNvSpPr>
            <p:nvPr/>
          </p:nvSpPr>
          <p:spPr bwMode="auto">
            <a:xfrm>
              <a:off x="249" y="1390"/>
              <a:ext cx="4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47116" name="Text Box 12"/>
            <p:cNvSpPr txBox="1">
              <a:spLocks noChangeArrowheads="1"/>
            </p:cNvSpPr>
            <p:nvPr/>
          </p:nvSpPr>
          <p:spPr bwMode="auto">
            <a:xfrm>
              <a:off x="1701" y="2261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47203" name="Group 99"/>
          <p:cNvGrpSpPr>
            <a:grpSpLocks/>
          </p:cNvGrpSpPr>
          <p:nvPr/>
        </p:nvGrpSpPr>
        <p:grpSpPr bwMode="auto">
          <a:xfrm>
            <a:off x="3870575" y="4820235"/>
            <a:ext cx="3889375" cy="1449387"/>
            <a:chOff x="2698" y="3061"/>
            <a:chExt cx="2450" cy="913"/>
          </a:xfrm>
        </p:grpSpPr>
        <p:sp>
          <p:nvSpPr>
            <p:cNvPr id="47170" name="Text Box 66"/>
            <p:cNvSpPr txBox="1">
              <a:spLocks noChangeArrowheads="1"/>
            </p:cNvSpPr>
            <p:nvPr/>
          </p:nvSpPr>
          <p:spPr bwMode="auto">
            <a:xfrm>
              <a:off x="2699" y="3198"/>
              <a:ext cx="54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GT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71" name="Text Box 67"/>
            <p:cNvSpPr txBox="1">
              <a:spLocks noChangeArrowheads="1"/>
            </p:cNvSpPr>
            <p:nvPr/>
          </p:nvSpPr>
          <p:spPr bwMode="auto">
            <a:xfrm>
              <a:off x="2698" y="3565"/>
              <a:ext cx="54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KL</a:t>
              </a:r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68" name="Line 64"/>
            <p:cNvSpPr>
              <a:spLocks noChangeShapeType="1"/>
            </p:cNvSpPr>
            <p:nvPr/>
          </p:nvSpPr>
          <p:spPr bwMode="auto">
            <a:xfrm>
              <a:off x="2834" y="3565"/>
              <a:ext cx="23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69" name="Line 65"/>
            <p:cNvSpPr>
              <a:spLocks noChangeShapeType="1"/>
            </p:cNvSpPr>
            <p:nvPr/>
          </p:nvSpPr>
          <p:spPr bwMode="auto">
            <a:xfrm>
              <a:off x="3243" y="3066"/>
              <a:ext cx="0" cy="9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73" name="Text Box 69"/>
            <p:cNvSpPr txBox="1">
              <a:spLocks noChangeArrowheads="1"/>
            </p:cNvSpPr>
            <p:nvPr/>
          </p:nvSpPr>
          <p:spPr bwMode="auto">
            <a:xfrm>
              <a:off x="3328" y="3305"/>
              <a:ext cx="8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 a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80" name="Text Box 76"/>
            <p:cNvSpPr txBox="1">
              <a:spLocks noChangeArrowheads="1"/>
            </p:cNvSpPr>
            <p:nvPr/>
          </p:nvSpPr>
          <p:spPr bwMode="auto">
            <a:xfrm>
              <a:off x="3333" y="3061"/>
              <a:ext cx="95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a //  b</a:t>
              </a:r>
            </a:p>
          </p:txBody>
        </p:sp>
        <p:sp>
          <p:nvSpPr>
            <p:cNvPr id="47190" name="Text Box 86"/>
            <p:cNvSpPr txBox="1">
              <a:spLocks noChangeArrowheads="1"/>
            </p:cNvSpPr>
            <p:nvPr/>
          </p:nvSpPr>
          <p:spPr bwMode="auto">
            <a:xfrm>
              <a:off x="3408" y="3638"/>
              <a:ext cx="8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 b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7202" name="Group 98"/>
          <p:cNvGrpSpPr>
            <a:grpSpLocks/>
          </p:cNvGrpSpPr>
          <p:nvPr/>
        </p:nvGrpSpPr>
        <p:grpSpPr bwMode="auto">
          <a:xfrm>
            <a:off x="3851275" y="1967633"/>
            <a:ext cx="3740150" cy="1441450"/>
            <a:chOff x="2782" y="1493"/>
            <a:chExt cx="2356" cy="908"/>
          </a:xfrm>
        </p:grpSpPr>
        <p:sp>
          <p:nvSpPr>
            <p:cNvPr id="47197" name="Line 93"/>
            <p:cNvSpPr>
              <a:spLocks noChangeShapeType="1"/>
            </p:cNvSpPr>
            <p:nvPr/>
          </p:nvSpPr>
          <p:spPr bwMode="auto">
            <a:xfrm>
              <a:off x="3233" y="1493"/>
              <a:ext cx="0" cy="9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94" name="Text Box 90"/>
            <p:cNvSpPr txBox="1">
              <a:spLocks noChangeArrowheads="1"/>
            </p:cNvSpPr>
            <p:nvPr/>
          </p:nvSpPr>
          <p:spPr bwMode="auto">
            <a:xfrm>
              <a:off x="2800" y="1644"/>
              <a:ext cx="54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GT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95" name="Text Box 91"/>
            <p:cNvSpPr txBox="1">
              <a:spLocks noChangeArrowheads="1"/>
            </p:cNvSpPr>
            <p:nvPr/>
          </p:nvSpPr>
          <p:spPr bwMode="auto">
            <a:xfrm>
              <a:off x="2782" y="2048"/>
              <a:ext cx="54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KL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96" name="Line 92"/>
            <p:cNvSpPr>
              <a:spLocks noChangeShapeType="1"/>
            </p:cNvSpPr>
            <p:nvPr/>
          </p:nvSpPr>
          <p:spPr bwMode="auto">
            <a:xfrm>
              <a:off x="2824" y="1992"/>
              <a:ext cx="231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98" name="Text Box 94"/>
            <p:cNvSpPr txBox="1">
              <a:spLocks noChangeArrowheads="1"/>
            </p:cNvSpPr>
            <p:nvPr/>
          </p:nvSpPr>
          <p:spPr bwMode="auto">
            <a:xfrm>
              <a:off x="3921" y="1584"/>
              <a:ext cx="8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b 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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199" name="Text Box 95"/>
            <p:cNvSpPr txBox="1">
              <a:spLocks noChangeArrowheads="1"/>
            </p:cNvSpPr>
            <p:nvPr/>
          </p:nvSpPr>
          <p:spPr bwMode="auto">
            <a:xfrm>
              <a:off x="3232" y="1588"/>
              <a:ext cx="76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a 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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c,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200" name="Text Box 96"/>
            <p:cNvSpPr txBox="1">
              <a:spLocks noChangeArrowheads="1"/>
            </p:cNvSpPr>
            <p:nvPr/>
          </p:nvSpPr>
          <p:spPr bwMode="auto">
            <a:xfrm>
              <a:off x="3330" y="2048"/>
              <a:ext cx="80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a//b</a:t>
              </a:r>
            </a:p>
          </p:txBody>
        </p:sp>
      </p:grpSp>
      <p:sp>
        <p:nvSpPr>
          <p:cNvPr id="32" name="Text Box 40"/>
          <p:cNvSpPr txBox="1">
            <a:spLocks noChangeArrowheads="1"/>
          </p:cNvSpPr>
          <p:nvPr/>
        </p:nvSpPr>
        <p:spPr bwMode="auto">
          <a:xfrm flipV="1">
            <a:off x="-6350" y="73348"/>
            <a:ext cx="3708400" cy="46166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CCFFCC">
                  <a:gamma/>
                  <a:tint val="0"/>
                  <a:invGamma/>
                </a:srgbClr>
              </a:gs>
            </a:gsLst>
            <a:lin ang="5400000" scaled="1"/>
          </a:gradFill>
          <a:ln w="9525">
            <a:solidFill>
              <a:srgbClr val="CCFF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(SGK –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104)</a:t>
            </a:r>
            <a:endParaRPr lang="en-GB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2461059" y="792866"/>
            <a:ext cx="668294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350222" y="3432654"/>
            <a:ext cx="67937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07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85" name="Group 57"/>
          <p:cNvGrpSpPr>
            <a:grpSpLocks/>
          </p:cNvGrpSpPr>
          <p:nvPr/>
        </p:nvGrpSpPr>
        <p:grpSpPr bwMode="auto">
          <a:xfrm>
            <a:off x="250826" y="4365625"/>
            <a:ext cx="4007468" cy="2674938"/>
            <a:chOff x="158" y="2750"/>
            <a:chExt cx="1797" cy="1685"/>
          </a:xfrm>
        </p:grpSpPr>
        <p:grpSp>
          <p:nvGrpSpPr>
            <p:cNvPr id="48173" name="Group 45"/>
            <p:cNvGrpSpPr>
              <a:grpSpLocks/>
            </p:cNvGrpSpPr>
            <p:nvPr/>
          </p:nvGrpSpPr>
          <p:grpSpPr bwMode="auto">
            <a:xfrm>
              <a:off x="158" y="3078"/>
              <a:ext cx="1797" cy="1357"/>
              <a:chOff x="158" y="3078"/>
              <a:chExt cx="1797" cy="1357"/>
            </a:xfrm>
          </p:grpSpPr>
          <p:sp>
            <p:nvSpPr>
              <p:cNvPr id="48142" name="Line 14"/>
              <p:cNvSpPr>
                <a:spLocks noChangeShapeType="1"/>
              </p:cNvSpPr>
              <p:nvPr/>
            </p:nvSpPr>
            <p:spPr bwMode="auto">
              <a:xfrm>
                <a:off x="158" y="3744"/>
                <a:ext cx="136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144" name="Text Box 16"/>
              <p:cNvSpPr txBox="1">
                <a:spLocks noChangeArrowheads="1"/>
              </p:cNvSpPr>
              <p:nvPr/>
            </p:nvSpPr>
            <p:spPr bwMode="auto">
              <a:xfrm>
                <a:off x="340" y="3335"/>
                <a:ext cx="408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48145" name="Text Box 17"/>
              <p:cNvSpPr txBox="1">
                <a:spLocks noChangeArrowheads="1"/>
              </p:cNvSpPr>
              <p:nvPr/>
            </p:nvSpPr>
            <p:spPr bwMode="auto">
              <a:xfrm>
                <a:off x="340" y="3834"/>
                <a:ext cx="408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  <p:sp>
            <p:nvSpPr>
              <p:cNvPr id="48143" name="Line 15"/>
              <p:cNvSpPr>
                <a:spLocks noChangeShapeType="1"/>
              </p:cNvSpPr>
              <p:nvPr/>
            </p:nvSpPr>
            <p:spPr bwMode="auto">
              <a:xfrm>
                <a:off x="657" y="3182"/>
                <a:ext cx="0" cy="9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146" name="Text Box 18"/>
              <p:cNvSpPr txBox="1">
                <a:spLocks noChangeArrowheads="1"/>
              </p:cNvSpPr>
              <p:nvPr/>
            </p:nvSpPr>
            <p:spPr bwMode="auto">
              <a:xfrm>
                <a:off x="657" y="3785"/>
                <a:ext cx="1225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 //  d</a:t>
                </a:r>
                <a:r>
                  <a:rPr lang="en-US" sz="2800" b="1" baseline="-2500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8148" name="Text Box 20"/>
              <p:cNvSpPr txBox="1">
                <a:spLocks noChangeArrowheads="1"/>
              </p:cNvSpPr>
              <p:nvPr/>
            </p:nvSpPr>
            <p:spPr bwMode="auto">
              <a:xfrm>
                <a:off x="730" y="3078"/>
                <a:ext cx="1225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//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48149" name="Text Box 21"/>
              <p:cNvSpPr txBox="1">
                <a:spLocks noChangeArrowheads="1"/>
              </p:cNvSpPr>
              <p:nvPr/>
            </p:nvSpPr>
            <p:spPr bwMode="auto">
              <a:xfrm>
                <a:off x="730" y="3414"/>
                <a:ext cx="1088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//  </a:t>
                </a:r>
                <a:r>
                  <a:rPr lang="en-US" sz="28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48151" name="Text Box 23"/>
            <p:cNvSpPr txBox="1">
              <a:spLocks noChangeArrowheads="1"/>
            </p:cNvSpPr>
            <p:nvPr/>
          </p:nvSpPr>
          <p:spPr bwMode="auto">
            <a:xfrm>
              <a:off x="295" y="2750"/>
              <a:ext cx="122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u="sng" dirty="0" err="1" smtClean="0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u="sng" dirty="0">
                  <a:latin typeface="Times New Roman" pitchFamily="18" charset="0"/>
                  <a:cs typeface="Times New Roman" pitchFamily="18" charset="0"/>
                </a:rPr>
                <a:t>2 :</a:t>
              </a:r>
            </a:p>
          </p:txBody>
        </p:sp>
      </p:grpSp>
      <p:grpSp>
        <p:nvGrpSpPr>
          <p:cNvPr id="48183" name="Group 55"/>
          <p:cNvGrpSpPr>
            <a:grpSpLocks/>
          </p:cNvGrpSpPr>
          <p:nvPr/>
        </p:nvGrpSpPr>
        <p:grpSpPr bwMode="auto">
          <a:xfrm>
            <a:off x="4427984" y="1687050"/>
            <a:ext cx="3816424" cy="2445211"/>
            <a:chOff x="3016" y="1475"/>
            <a:chExt cx="2041" cy="1558"/>
          </a:xfrm>
        </p:grpSpPr>
        <p:sp>
          <p:nvSpPr>
            <p:cNvPr id="48150" name="Text Box 22"/>
            <p:cNvSpPr txBox="1">
              <a:spLocks noChangeArrowheads="1"/>
            </p:cNvSpPr>
            <p:nvPr/>
          </p:nvSpPr>
          <p:spPr bwMode="auto">
            <a:xfrm>
              <a:off x="3016" y="1475"/>
              <a:ext cx="86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u="sng" dirty="0" err="1" smtClean="0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u="sng" dirty="0">
                  <a:latin typeface="Times New Roman" pitchFamily="18" charset="0"/>
                  <a:cs typeface="Times New Roman" pitchFamily="18" charset="0"/>
                </a:rPr>
                <a:t>1:</a:t>
              </a:r>
            </a:p>
          </p:txBody>
        </p:sp>
        <p:sp>
          <p:nvSpPr>
            <p:cNvPr id="48154" name="Line 26"/>
            <p:cNvSpPr>
              <a:spLocks noChangeShapeType="1"/>
            </p:cNvSpPr>
            <p:nvPr/>
          </p:nvSpPr>
          <p:spPr bwMode="auto">
            <a:xfrm>
              <a:off x="3242" y="2342"/>
              <a:ext cx="1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55" name="Line 27"/>
            <p:cNvSpPr>
              <a:spLocks noChangeShapeType="1"/>
            </p:cNvSpPr>
            <p:nvPr/>
          </p:nvSpPr>
          <p:spPr bwMode="auto">
            <a:xfrm>
              <a:off x="3741" y="1805"/>
              <a:ext cx="0" cy="9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56" name="Text Box 28"/>
            <p:cNvSpPr txBox="1">
              <a:spLocks noChangeArrowheads="1"/>
            </p:cNvSpPr>
            <p:nvPr/>
          </p:nvSpPr>
          <p:spPr bwMode="auto">
            <a:xfrm>
              <a:off x="3288" y="1933"/>
              <a:ext cx="408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GT</a:t>
              </a:r>
            </a:p>
          </p:txBody>
        </p:sp>
        <p:sp>
          <p:nvSpPr>
            <p:cNvPr id="48157" name="Text Box 29"/>
            <p:cNvSpPr txBox="1">
              <a:spLocks noChangeArrowheads="1"/>
            </p:cNvSpPr>
            <p:nvPr/>
          </p:nvSpPr>
          <p:spPr bwMode="auto">
            <a:xfrm>
              <a:off x="3288" y="2432"/>
              <a:ext cx="408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KL</a:t>
              </a:r>
            </a:p>
          </p:txBody>
        </p:sp>
        <p:sp>
          <p:nvSpPr>
            <p:cNvPr id="48158" name="Text Box 30"/>
            <p:cNvSpPr txBox="1">
              <a:spLocks noChangeArrowheads="1"/>
            </p:cNvSpPr>
            <p:nvPr/>
          </p:nvSpPr>
          <p:spPr bwMode="auto">
            <a:xfrm>
              <a:off x="3800" y="2383"/>
              <a:ext cx="122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//  d</a:t>
              </a:r>
              <a:r>
                <a:rPr lang="en-US" sz="28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8159" name="Text Box 31"/>
            <p:cNvSpPr txBox="1">
              <a:spLocks noChangeArrowheads="1"/>
            </p:cNvSpPr>
            <p:nvPr/>
          </p:nvSpPr>
          <p:spPr bwMode="auto">
            <a:xfrm>
              <a:off x="3555" y="1700"/>
              <a:ext cx="873" cy="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   d</a:t>
              </a:r>
              <a:r>
                <a:rPr lang="en-US" sz="2800" b="1" baseline="-25000" dirty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//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b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8160" name="Text Box 32"/>
            <p:cNvSpPr txBox="1">
              <a:spLocks noChangeArrowheads="1"/>
            </p:cNvSpPr>
            <p:nvPr/>
          </p:nvSpPr>
          <p:spPr bwMode="auto">
            <a:xfrm>
              <a:off x="3795" y="2038"/>
              <a:ext cx="10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b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//  </a:t>
              </a:r>
              <a:r>
                <a:rPr lang="en-US" sz="2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b="1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48187" name="Group 59"/>
          <p:cNvGrpSpPr>
            <a:grpSpLocks/>
          </p:cNvGrpSpPr>
          <p:nvPr/>
        </p:nvGrpSpPr>
        <p:grpSpPr bwMode="auto">
          <a:xfrm>
            <a:off x="4572000" y="4437063"/>
            <a:ext cx="4752528" cy="2603500"/>
            <a:chOff x="2880" y="2795"/>
            <a:chExt cx="2177" cy="1640"/>
          </a:xfrm>
        </p:grpSpPr>
        <p:sp>
          <p:nvSpPr>
            <p:cNvPr id="48163" name="Line 35"/>
            <p:cNvSpPr>
              <a:spLocks noChangeShapeType="1"/>
            </p:cNvSpPr>
            <p:nvPr/>
          </p:nvSpPr>
          <p:spPr bwMode="auto">
            <a:xfrm>
              <a:off x="3242" y="3744"/>
              <a:ext cx="18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8184" name="Group 56"/>
            <p:cNvGrpSpPr>
              <a:grpSpLocks/>
            </p:cNvGrpSpPr>
            <p:nvPr/>
          </p:nvGrpSpPr>
          <p:grpSpPr bwMode="auto">
            <a:xfrm>
              <a:off x="2880" y="2795"/>
              <a:ext cx="2122" cy="1640"/>
              <a:chOff x="2880" y="2795"/>
              <a:chExt cx="2122" cy="1640"/>
            </a:xfrm>
          </p:grpSpPr>
          <p:sp>
            <p:nvSpPr>
              <p:cNvPr id="48161" name="Text Box 33"/>
              <p:cNvSpPr txBox="1">
                <a:spLocks noChangeArrowheads="1"/>
              </p:cNvSpPr>
              <p:nvPr/>
            </p:nvSpPr>
            <p:spPr bwMode="auto">
              <a:xfrm>
                <a:off x="2880" y="2795"/>
                <a:ext cx="122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 u="sng" dirty="0" err="1" smtClean="0">
                    <a:latin typeface="Times New Roman" pitchFamily="18" charset="0"/>
                    <a:cs typeface="Times New Roman" pitchFamily="18" charset="0"/>
                  </a:rPr>
                  <a:t>Cách</a:t>
                </a:r>
                <a:r>
                  <a:rPr lang="en-US" sz="2800" b="1" u="sng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u="sng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</p:txBody>
          </p:sp>
          <p:sp>
            <p:nvSpPr>
              <p:cNvPr id="48168" name="Text Box 40"/>
              <p:cNvSpPr txBox="1">
                <a:spLocks noChangeArrowheads="1"/>
              </p:cNvSpPr>
              <p:nvPr/>
            </p:nvSpPr>
            <p:spPr bwMode="auto">
              <a:xfrm>
                <a:off x="3777" y="3103"/>
                <a:ext cx="1225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 //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8164" name="Line 36"/>
              <p:cNvSpPr>
                <a:spLocks noChangeShapeType="1"/>
              </p:cNvSpPr>
              <p:nvPr/>
            </p:nvSpPr>
            <p:spPr bwMode="auto">
              <a:xfrm>
                <a:off x="3741" y="3154"/>
                <a:ext cx="0" cy="9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8165" name="Text Box 37"/>
              <p:cNvSpPr txBox="1">
                <a:spLocks noChangeArrowheads="1"/>
              </p:cNvSpPr>
              <p:nvPr/>
            </p:nvSpPr>
            <p:spPr bwMode="auto">
              <a:xfrm>
                <a:off x="3288" y="3335"/>
                <a:ext cx="408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GT</a:t>
                </a:r>
              </a:p>
            </p:txBody>
          </p:sp>
          <p:sp>
            <p:nvSpPr>
              <p:cNvPr id="48166" name="Text Box 38"/>
              <p:cNvSpPr txBox="1">
                <a:spLocks noChangeArrowheads="1"/>
              </p:cNvSpPr>
              <p:nvPr/>
            </p:nvSpPr>
            <p:spPr bwMode="auto">
              <a:xfrm>
                <a:off x="3288" y="3834"/>
                <a:ext cx="408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KL</a:t>
                </a:r>
              </a:p>
            </p:txBody>
          </p:sp>
          <p:sp>
            <p:nvSpPr>
              <p:cNvPr id="48167" name="Text Box 39"/>
              <p:cNvSpPr txBox="1">
                <a:spLocks noChangeArrowheads="1"/>
              </p:cNvSpPr>
              <p:nvPr/>
            </p:nvSpPr>
            <p:spPr bwMode="auto">
              <a:xfrm>
                <a:off x="3787" y="3793"/>
                <a:ext cx="680" cy="6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800" b="1">
                    <a:latin typeface="Times New Roman" pitchFamily="18" charset="0"/>
                    <a:cs typeface="Times New Roman" pitchFamily="18" charset="0"/>
                  </a:rPr>
                  <a:t> //  d</a:t>
                </a:r>
                <a:r>
                  <a:rPr lang="en-US" sz="2800" b="1" baseline="-25000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8169" name="Text Box 41"/>
              <p:cNvSpPr txBox="1">
                <a:spLocks noChangeArrowheads="1"/>
              </p:cNvSpPr>
              <p:nvPr/>
            </p:nvSpPr>
            <p:spPr bwMode="auto">
              <a:xfrm>
                <a:off x="3777" y="3408"/>
                <a:ext cx="81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 dirty="0">
                    <a:latin typeface="Times New Roman" pitchFamily="18" charset="0"/>
                    <a:cs typeface="Times New Roman" pitchFamily="18" charset="0"/>
                  </a:rPr>
                  <a:t>3 </a:t>
                </a:r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//  </a:t>
                </a:r>
                <a:r>
                  <a:rPr lang="en-US" sz="28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sz="2800" b="1" baseline="-25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</p:grpSp>
      <p:grpSp>
        <p:nvGrpSpPr>
          <p:cNvPr id="48186" name="Group 58"/>
          <p:cNvGrpSpPr>
            <a:grpSpLocks/>
          </p:cNvGrpSpPr>
          <p:nvPr/>
        </p:nvGrpSpPr>
        <p:grpSpPr bwMode="auto">
          <a:xfrm>
            <a:off x="250825" y="1562100"/>
            <a:ext cx="3529013" cy="2833688"/>
            <a:chOff x="158" y="984"/>
            <a:chExt cx="2223" cy="1785"/>
          </a:xfrm>
        </p:grpSpPr>
        <p:sp>
          <p:nvSpPr>
            <p:cNvPr id="48132" name="Line 4"/>
            <p:cNvSpPr>
              <a:spLocks noChangeShapeType="1"/>
            </p:cNvSpPr>
            <p:nvPr/>
          </p:nvSpPr>
          <p:spPr bwMode="auto">
            <a:xfrm>
              <a:off x="295" y="1211"/>
              <a:ext cx="1859" cy="107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3" name="Line 5"/>
            <p:cNvSpPr>
              <a:spLocks noChangeShapeType="1"/>
            </p:cNvSpPr>
            <p:nvPr/>
          </p:nvSpPr>
          <p:spPr bwMode="auto">
            <a:xfrm>
              <a:off x="158" y="1574"/>
              <a:ext cx="1679" cy="97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4" name="Line 6"/>
            <p:cNvSpPr>
              <a:spLocks noChangeShapeType="1"/>
            </p:cNvSpPr>
            <p:nvPr/>
          </p:nvSpPr>
          <p:spPr bwMode="auto">
            <a:xfrm>
              <a:off x="476" y="984"/>
              <a:ext cx="1814" cy="10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35" name="Text Box 7"/>
            <p:cNvSpPr txBox="1">
              <a:spLocks noChangeArrowheads="1"/>
            </p:cNvSpPr>
            <p:nvPr/>
          </p:nvSpPr>
          <p:spPr bwMode="auto">
            <a:xfrm>
              <a:off x="2018" y="1706"/>
              <a:ext cx="3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</a:rPr>
                <a:t>d</a:t>
              </a:r>
              <a:r>
                <a:rPr lang="en-US" sz="2000" b="1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48136" name="Text Box 8"/>
            <p:cNvSpPr txBox="1">
              <a:spLocks noChangeArrowheads="1"/>
            </p:cNvSpPr>
            <p:nvPr/>
          </p:nvSpPr>
          <p:spPr bwMode="auto">
            <a:xfrm>
              <a:off x="1882" y="1982"/>
              <a:ext cx="3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</a:rPr>
                <a:t>d</a:t>
              </a:r>
              <a:r>
                <a:rPr lang="en-US" sz="2000" b="1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48137" name="Text Box 9"/>
            <p:cNvSpPr txBox="1">
              <a:spLocks noChangeArrowheads="1"/>
            </p:cNvSpPr>
            <p:nvPr/>
          </p:nvSpPr>
          <p:spPr bwMode="auto">
            <a:xfrm>
              <a:off x="1655" y="2295"/>
              <a:ext cx="3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</a:rPr>
                <a:t>d</a:t>
              </a:r>
              <a:r>
                <a:rPr lang="en-US" sz="2000" b="1" baseline="-2500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48179" name="Text Box 51"/>
            <p:cNvSpPr txBox="1">
              <a:spLocks noChangeArrowheads="1"/>
            </p:cNvSpPr>
            <p:nvPr/>
          </p:nvSpPr>
          <p:spPr bwMode="auto">
            <a:xfrm>
              <a:off x="295" y="2478"/>
              <a:ext cx="90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HÌNH b</a:t>
              </a:r>
            </a:p>
          </p:txBody>
        </p:sp>
      </p:grpSp>
      <p:sp>
        <p:nvSpPr>
          <p:cNvPr id="42" name="Text Box 16"/>
          <p:cNvSpPr txBox="1">
            <a:spLocks noChangeArrowheads="1"/>
          </p:cNvSpPr>
          <p:nvPr/>
        </p:nvSpPr>
        <p:spPr bwMode="auto">
          <a:xfrm>
            <a:off x="1265421" y="603178"/>
            <a:ext cx="79202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25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23" name="Group 23"/>
          <p:cNvGrpSpPr>
            <a:grpSpLocks/>
          </p:cNvGrpSpPr>
          <p:nvPr/>
        </p:nvGrpSpPr>
        <p:grpSpPr bwMode="auto">
          <a:xfrm>
            <a:off x="1476375" y="1844675"/>
            <a:ext cx="5400675" cy="3024188"/>
            <a:chOff x="930" y="1162"/>
            <a:chExt cx="3402" cy="1905"/>
          </a:xfrm>
        </p:grpSpPr>
        <p:grpSp>
          <p:nvGrpSpPr>
            <p:cNvPr id="25618" name="Group 18"/>
            <p:cNvGrpSpPr>
              <a:grpSpLocks/>
            </p:cNvGrpSpPr>
            <p:nvPr/>
          </p:nvGrpSpPr>
          <p:grpSpPr bwMode="auto">
            <a:xfrm>
              <a:off x="930" y="1162"/>
              <a:ext cx="3402" cy="1905"/>
              <a:chOff x="930" y="1162"/>
              <a:chExt cx="3402" cy="1905"/>
            </a:xfrm>
          </p:grpSpPr>
          <p:sp>
            <p:nvSpPr>
              <p:cNvPr id="25603" name="Line 3"/>
              <p:cNvSpPr>
                <a:spLocks noChangeShapeType="1"/>
              </p:cNvSpPr>
              <p:nvPr/>
            </p:nvSpPr>
            <p:spPr bwMode="auto">
              <a:xfrm flipV="1">
                <a:off x="930" y="1162"/>
                <a:ext cx="3311" cy="18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604" name="Line 4"/>
              <p:cNvSpPr>
                <a:spLocks noChangeShapeType="1"/>
              </p:cNvSpPr>
              <p:nvPr/>
            </p:nvSpPr>
            <p:spPr bwMode="auto">
              <a:xfrm>
                <a:off x="1020" y="1162"/>
                <a:ext cx="3312" cy="190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5612" name="Arc 12"/>
            <p:cNvSpPr>
              <a:spLocks/>
            </p:cNvSpPr>
            <p:nvPr/>
          </p:nvSpPr>
          <p:spPr bwMode="auto">
            <a:xfrm rot="2418346">
              <a:off x="2850" y="1922"/>
              <a:ext cx="272" cy="3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614" name="Arc 14"/>
            <p:cNvSpPr>
              <a:spLocks/>
            </p:cNvSpPr>
            <p:nvPr/>
          </p:nvSpPr>
          <p:spPr bwMode="auto">
            <a:xfrm rot="19181654" flipH="1">
              <a:off x="2108" y="1928"/>
              <a:ext cx="286" cy="318"/>
            </a:xfrm>
            <a:custGeom>
              <a:avLst/>
              <a:gdLst>
                <a:gd name="G0" fmla="+- 1213 0 0"/>
                <a:gd name="G1" fmla="+- 21600 0 0"/>
                <a:gd name="G2" fmla="+- 21600 0 0"/>
                <a:gd name="T0" fmla="*/ 0 w 22763"/>
                <a:gd name="T1" fmla="*/ 34 h 21600"/>
                <a:gd name="T2" fmla="*/ 22763 w 22763"/>
                <a:gd name="T3" fmla="*/ 20138 h 21600"/>
                <a:gd name="T4" fmla="*/ 1213 w 2276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63" h="21600" fill="none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2574" y="0"/>
                    <a:pt x="21994" y="8802"/>
                    <a:pt x="22763" y="20137"/>
                  </a:cubicBezTo>
                </a:path>
                <a:path w="22763" h="21600" stroke="0" extrusionOk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2574" y="0"/>
                    <a:pt x="21994" y="8802"/>
                    <a:pt x="22763" y="20137"/>
                  </a:cubicBezTo>
                  <a:lnTo>
                    <a:pt x="1213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80180" y="869861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SAU ĐÂY CHO BIẾT KIẾN THỨC GÌ?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22" name="AutoShape 22"/>
          <p:cNvSpPr>
            <a:spLocks noChangeArrowheads="1"/>
          </p:cNvSpPr>
          <p:nvPr/>
        </p:nvSpPr>
        <p:spPr bwMode="auto">
          <a:xfrm>
            <a:off x="180181" y="223837"/>
            <a:ext cx="3056883" cy="5048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CFF"/>
              </a:gs>
              <a:gs pos="50000">
                <a:srgbClr val="FFCCFF">
                  <a:gamma/>
                  <a:tint val="0"/>
                  <a:invGamma/>
                </a:srgbClr>
              </a:gs>
              <a:gs pos="100000">
                <a:srgbClr val="FFCCFF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13500000" algn="ctr" rotWithShape="0">
              <a:schemeClr val="accent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LÝ THUYẾT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780169" y="5805264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64349" y="5067505"/>
            <a:ext cx="4151871" cy="576263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HAI GÓC ĐỐI ĐỈNH</a:t>
            </a:r>
            <a:endParaRPr lang="en-US" sz="32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39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/>
      <p:bldP spid="25622" grpId="0" animBg="1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41" name="Group 17"/>
          <p:cNvGrpSpPr>
            <a:grpSpLocks/>
          </p:cNvGrpSpPr>
          <p:nvPr/>
        </p:nvGrpSpPr>
        <p:grpSpPr bwMode="auto">
          <a:xfrm>
            <a:off x="1835944" y="783869"/>
            <a:ext cx="5327650" cy="3653244"/>
            <a:chOff x="1202" y="890"/>
            <a:chExt cx="3356" cy="2650"/>
          </a:xfrm>
        </p:grpSpPr>
        <p:grpSp>
          <p:nvGrpSpPr>
            <p:cNvPr id="26640" name="Group 16"/>
            <p:cNvGrpSpPr>
              <a:grpSpLocks/>
            </p:cNvGrpSpPr>
            <p:nvPr/>
          </p:nvGrpSpPr>
          <p:grpSpPr bwMode="auto">
            <a:xfrm>
              <a:off x="1202" y="981"/>
              <a:ext cx="3356" cy="2559"/>
              <a:chOff x="1202" y="981"/>
              <a:chExt cx="3356" cy="2559"/>
            </a:xfrm>
          </p:grpSpPr>
          <p:sp>
            <p:nvSpPr>
              <p:cNvPr id="26629" name="Line 5"/>
              <p:cNvSpPr>
                <a:spLocks noChangeShapeType="1"/>
              </p:cNvSpPr>
              <p:nvPr/>
            </p:nvSpPr>
            <p:spPr bwMode="auto">
              <a:xfrm>
                <a:off x="1292" y="2205"/>
                <a:ext cx="308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0" name="Line 6"/>
              <p:cNvSpPr>
                <a:spLocks noChangeShapeType="1"/>
              </p:cNvSpPr>
              <p:nvPr/>
            </p:nvSpPr>
            <p:spPr bwMode="auto">
              <a:xfrm>
                <a:off x="2789" y="981"/>
                <a:ext cx="0" cy="244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1" name="Rectangle 7"/>
              <p:cNvSpPr>
                <a:spLocks noChangeArrowheads="1"/>
              </p:cNvSpPr>
              <p:nvPr/>
            </p:nvSpPr>
            <p:spPr bwMode="auto">
              <a:xfrm>
                <a:off x="2789" y="2069"/>
                <a:ext cx="136" cy="13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3" name="Text Box 9"/>
              <p:cNvSpPr txBox="1">
                <a:spLocks noChangeArrowheads="1"/>
              </p:cNvSpPr>
              <p:nvPr/>
            </p:nvSpPr>
            <p:spPr bwMode="auto">
              <a:xfrm>
                <a:off x="4195" y="2160"/>
                <a:ext cx="36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 b="1">
                    <a:latin typeface="Times New Roman" pitchFamily="18" charset="0"/>
                  </a:rPr>
                  <a:t>x’</a:t>
                </a:r>
              </a:p>
            </p:txBody>
          </p:sp>
          <p:sp>
            <p:nvSpPr>
              <p:cNvPr id="26635" name="Text Box 11"/>
              <p:cNvSpPr txBox="1">
                <a:spLocks noChangeArrowheads="1"/>
              </p:cNvSpPr>
              <p:nvPr/>
            </p:nvSpPr>
            <p:spPr bwMode="auto">
              <a:xfrm>
                <a:off x="1202" y="2160"/>
                <a:ext cx="2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 b="1">
                    <a:latin typeface="Times New Roman" pitchFamily="18" charset="0"/>
                  </a:rPr>
                  <a:t>x</a:t>
                </a:r>
              </a:p>
            </p:txBody>
          </p:sp>
          <p:sp>
            <p:nvSpPr>
              <p:cNvPr id="26636" name="Text Box 12"/>
              <p:cNvSpPr txBox="1">
                <a:spLocks noChangeArrowheads="1"/>
              </p:cNvSpPr>
              <p:nvPr/>
            </p:nvSpPr>
            <p:spPr bwMode="auto">
              <a:xfrm>
                <a:off x="2790" y="3290"/>
                <a:ext cx="31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/>
                <a:r>
                  <a:rPr lang="en-US" sz="2000" b="1">
                    <a:latin typeface="Times New Roman" pitchFamily="18" charset="0"/>
                  </a:rPr>
                  <a:t>y’</a:t>
                </a:r>
              </a:p>
            </p:txBody>
          </p:sp>
        </p:grpSp>
        <p:sp>
          <p:nvSpPr>
            <p:cNvPr id="26637" name="Text Box 13"/>
            <p:cNvSpPr txBox="1">
              <a:spLocks noChangeArrowheads="1"/>
            </p:cNvSpPr>
            <p:nvPr/>
          </p:nvSpPr>
          <p:spPr bwMode="auto">
            <a:xfrm>
              <a:off x="2789" y="890"/>
              <a:ext cx="22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2000" b="1">
                  <a:latin typeface="Times New Roman" pitchFamily="18" charset="0"/>
                </a:rPr>
                <a:t>y</a:t>
              </a:r>
            </a:p>
          </p:txBody>
        </p:sp>
      </p:grp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180180" y="260648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SAU ĐÂY CHO BIẾT KIẾN THỨC GÌ?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8"/>
              <p:cNvSpPr txBox="1">
                <a:spLocks noChangeArrowheads="1"/>
              </p:cNvSpPr>
              <p:nvPr/>
            </p:nvSpPr>
            <p:spPr bwMode="auto">
              <a:xfrm>
                <a:off x="153896" y="5510288"/>
                <a:ext cx="8810592" cy="9541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Hai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tạo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thành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(90</a:t>
                </a:r>
                <a:r>
                  <a:rPr lang="en-US" sz="2800" b="1" baseline="30000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0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).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Kí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hiệu</a:t>
                </a:r>
                <a:r>
                  <a:rPr lang="en-US" sz="2800" b="1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xx’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yy’</a:t>
                </a:r>
                <a:endParaRPr lang="en-US" sz="2800" b="1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896" y="5510288"/>
                <a:ext cx="8810592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383" t="-6410" b="-173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224137" y="4779374"/>
            <a:ext cx="6768752" cy="576263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HAI ĐƯỜNG THẲNG VUÔNG GÓC</a:t>
            </a:r>
            <a:endParaRPr lang="en-US" sz="32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6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65" name="Group 17"/>
          <p:cNvGrpSpPr>
            <a:grpSpLocks/>
          </p:cNvGrpSpPr>
          <p:nvPr/>
        </p:nvGrpSpPr>
        <p:grpSpPr bwMode="auto">
          <a:xfrm>
            <a:off x="1258888" y="765175"/>
            <a:ext cx="5905500" cy="3671888"/>
            <a:chOff x="793" y="482"/>
            <a:chExt cx="3720" cy="2721"/>
          </a:xfrm>
        </p:grpSpPr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 flipH="1">
              <a:off x="1927" y="572"/>
              <a:ext cx="1519" cy="26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3424" y="482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>
              <a:off x="930" y="1253"/>
              <a:ext cx="34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884" y="2478"/>
              <a:ext cx="36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5" name="Arc 7"/>
            <p:cNvSpPr>
              <a:spLocks/>
            </p:cNvSpPr>
            <p:nvPr/>
          </p:nvSpPr>
          <p:spPr bwMode="auto">
            <a:xfrm rot="18616090" flipH="1">
              <a:off x="2631" y="1275"/>
              <a:ext cx="226" cy="3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Arc 8"/>
            <p:cNvSpPr>
              <a:spLocks/>
            </p:cNvSpPr>
            <p:nvPr/>
          </p:nvSpPr>
          <p:spPr bwMode="auto">
            <a:xfrm rot="598451">
              <a:off x="2541" y="2091"/>
              <a:ext cx="226" cy="3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793" y="2473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793" y="1207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2834" y="1022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290" y="2564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1800" b="1">
                  <a:latin typeface="Times New Roman" pitchFamily="18" charset="0"/>
                </a:rPr>
                <a:t>B</a:t>
              </a:r>
            </a:p>
          </p:txBody>
        </p:sp>
      </p:grp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79702" y="208405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SAU ĐÂY CHO BIẾT KIẾN THỨC GÌ?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398136" y="6237312"/>
            <a:ext cx="60483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// b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góc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so le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bằng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nhau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1258888" y="5533722"/>
            <a:ext cx="6481228" cy="576263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TÍNH CHẤT 2 ĐƯỜNG THẲNG SONG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79702" y="4635025"/>
            <a:ext cx="8065391" cy="576263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DẤU HIỆU NHẬN BIẾT 2 ĐƯỜNG THẲNG SONG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72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907704" y="4365104"/>
            <a:ext cx="3743325" cy="576263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TIÊN ĐỀ Ơ-CLÍT</a:t>
            </a:r>
            <a:endParaRPr lang="en-US" sz="32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1451768" y="980728"/>
            <a:ext cx="5545137" cy="2717800"/>
            <a:chOff x="957" y="1065"/>
            <a:chExt cx="3493" cy="1712"/>
          </a:xfrm>
        </p:grpSpPr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957" y="2763"/>
              <a:ext cx="3402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Line 5"/>
            <p:cNvSpPr>
              <a:spLocks noChangeShapeType="1"/>
            </p:cNvSpPr>
            <p:nvPr/>
          </p:nvSpPr>
          <p:spPr bwMode="auto">
            <a:xfrm>
              <a:off x="960" y="1392"/>
              <a:ext cx="340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Text Box 9"/>
            <p:cNvSpPr txBox="1">
              <a:spLocks noChangeArrowheads="1"/>
            </p:cNvSpPr>
            <p:nvPr/>
          </p:nvSpPr>
          <p:spPr bwMode="auto">
            <a:xfrm>
              <a:off x="1632" y="1065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8682" name="Text Box 10"/>
            <p:cNvSpPr txBox="1">
              <a:spLocks noChangeArrowheads="1"/>
            </p:cNvSpPr>
            <p:nvPr/>
          </p:nvSpPr>
          <p:spPr bwMode="auto">
            <a:xfrm>
              <a:off x="4087" y="2489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8683" name="Text Box 11"/>
            <p:cNvSpPr txBox="1">
              <a:spLocks noChangeArrowheads="1"/>
            </p:cNvSpPr>
            <p:nvPr/>
          </p:nvSpPr>
          <p:spPr bwMode="auto">
            <a:xfrm>
              <a:off x="3984" y="1117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8688" name="Text Box 16"/>
            <p:cNvSpPr txBox="1">
              <a:spLocks noChangeArrowheads="1"/>
            </p:cNvSpPr>
            <p:nvPr/>
          </p:nvSpPr>
          <p:spPr bwMode="auto">
            <a:xfrm>
              <a:off x="1632" y="1253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°</a:t>
              </a:r>
              <a:endParaRPr lang="en-US" sz="2400"/>
            </a:p>
          </p:txBody>
        </p:sp>
      </p:grp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80180" y="260648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SAU ĐÂY CHO BIẾT KIẾN THỨC GÌ?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23528" y="5157192"/>
            <a:ext cx="792021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 1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86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6" grpId="0" animBg="1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93" name="Group 25"/>
          <p:cNvGrpSpPr>
            <a:grpSpLocks/>
          </p:cNvGrpSpPr>
          <p:nvPr/>
        </p:nvGrpSpPr>
        <p:grpSpPr bwMode="auto">
          <a:xfrm>
            <a:off x="2051050" y="908050"/>
            <a:ext cx="5041900" cy="3095625"/>
            <a:chOff x="1292" y="572"/>
            <a:chExt cx="3176" cy="1950"/>
          </a:xfrm>
        </p:grpSpPr>
        <p:sp>
          <p:nvSpPr>
            <p:cNvPr id="32771" name="Line 3"/>
            <p:cNvSpPr>
              <a:spLocks noChangeShapeType="1"/>
            </p:cNvSpPr>
            <p:nvPr/>
          </p:nvSpPr>
          <p:spPr bwMode="auto">
            <a:xfrm>
              <a:off x="1292" y="1706"/>
              <a:ext cx="31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2" name="Line 4"/>
            <p:cNvSpPr>
              <a:spLocks noChangeShapeType="1"/>
            </p:cNvSpPr>
            <p:nvPr/>
          </p:nvSpPr>
          <p:spPr bwMode="auto">
            <a:xfrm>
              <a:off x="1746" y="1071"/>
              <a:ext cx="0" cy="1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3" name="Line 5"/>
            <p:cNvSpPr>
              <a:spLocks noChangeShapeType="1"/>
            </p:cNvSpPr>
            <p:nvPr/>
          </p:nvSpPr>
          <p:spPr bwMode="auto">
            <a:xfrm>
              <a:off x="2744" y="572"/>
              <a:ext cx="0" cy="1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7" name="Rectangle 9"/>
            <p:cNvSpPr>
              <a:spLocks noChangeArrowheads="1"/>
            </p:cNvSpPr>
            <p:nvPr/>
          </p:nvSpPr>
          <p:spPr bwMode="auto">
            <a:xfrm>
              <a:off x="1746" y="1570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Rectangle 14"/>
            <p:cNvSpPr>
              <a:spLocks noChangeArrowheads="1"/>
            </p:cNvSpPr>
            <p:nvPr/>
          </p:nvSpPr>
          <p:spPr bwMode="auto">
            <a:xfrm>
              <a:off x="2744" y="1570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3" name="Text Box 15"/>
            <p:cNvSpPr txBox="1">
              <a:spLocks noChangeArrowheads="1"/>
            </p:cNvSpPr>
            <p:nvPr/>
          </p:nvSpPr>
          <p:spPr bwMode="auto">
            <a:xfrm>
              <a:off x="4195" y="1434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2784" name="Text Box 16"/>
            <p:cNvSpPr txBox="1">
              <a:spLocks noChangeArrowheads="1"/>
            </p:cNvSpPr>
            <p:nvPr/>
          </p:nvSpPr>
          <p:spPr bwMode="auto">
            <a:xfrm>
              <a:off x="2744" y="617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32787" name="Text Box 19"/>
            <p:cNvSpPr txBox="1">
              <a:spLocks noChangeArrowheads="1"/>
            </p:cNvSpPr>
            <p:nvPr/>
          </p:nvSpPr>
          <p:spPr bwMode="auto">
            <a:xfrm>
              <a:off x="1746" y="89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32791" name="Oval 2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459788" y="6453188"/>
            <a:ext cx="684212" cy="404812"/>
          </a:xfrm>
          <a:prstGeom prst="ellipse">
            <a:avLst/>
          </a:prstGeom>
          <a:gradFill rotWithShape="1">
            <a:gsLst>
              <a:gs pos="0">
                <a:srgbClr val="CCECFF">
                  <a:gamma/>
                  <a:tint val="0"/>
                  <a:invGamma/>
                </a:srgbClr>
              </a:gs>
              <a:gs pos="50000">
                <a:srgbClr val="CCECFF"/>
              </a:gs>
              <a:gs pos="100000">
                <a:srgbClr val="CCECFF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80180" y="260648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SAU ĐÂY CHO BIẾT KIẾN THỨC GÌ?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04924" y="3947968"/>
            <a:ext cx="8461126" cy="974417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HAI ĐƯỜNG THẲNG PHÂN BIỆT CÙNG VUÔNG GÓC </a:t>
            </a:r>
          </a:p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VỚI ĐƯỜNG THẲNG THỨ BA</a:t>
            </a:r>
            <a:endParaRPr lang="en-US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6"/>
              <p:cNvSpPr txBox="1">
                <a:spLocks noChangeArrowheads="1"/>
              </p:cNvSpPr>
              <p:nvPr/>
            </p:nvSpPr>
            <p:spPr bwMode="auto">
              <a:xfrm>
                <a:off x="304924" y="5157192"/>
                <a:ext cx="7920211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l"/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biệt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cùng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song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song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nhau</a:t>
                </a:r>
                <a:endParaRPr lang="en-US" sz="28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a, c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a =&gt; b // c</a:t>
                </a:r>
                <a:endParaRPr lang="en-US" sz="2800" b="1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924" y="5157192"/>
                <a:ext cx="7920211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1540" t="-4405" b="-11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578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57" name="Group 13"/>
          <p:cNvGrpSpPr>
            <a:grpSpLocks/>
          </p:cNvGrpSpPr>
          <p:nvPr/>
        </p:nvGrpSpPr>
        <p:grpSpPr bwMode="auto">
          <a:xfrm>
            <a:off x="2296603" y="874933"/>
            <a:ext cx="4103687" cy="2197100"/>
            <a:chOff x="1429" y="1253"/>
            <a:chExt cx="2585" cy="1384"/>
          </a:xfrm>
        </p:grpSpPr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1429" y="1525"/>
              <a:ext cx="235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1429" y="2115"/>
              <a:ext cx="2449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1429" y="2614"/>
              <a:ext cx="2449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3606" y="2387"/>
              <a:ext cx="4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/>
                <a:t>a</a:t>
              </a: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560" y="1888"/>
              <a:ext cx="36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/>
                <a:t>b</a:t>
              </a: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3561" y="1253"/>
              <a:ext cx="40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/>
                <a:t>c</a:t>
              </a:r>
            </a:p>
          </p:txBody>
        </p:sp>
      </p:grp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80180" y="260648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SAU ĐÂY CHO BIẾT KIẾN THỨC GÌ?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04924" y="3717032"/>
            <a:ext cx="8461126" cy="974417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HAI ĐƯỜNG THẲNG PHÂN BIỆT CÙNG SONG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VỚI ĐƯỜNG THẲNG THỨ BA</a:t>
            </a:r>
            <a:endParaRPr lang="en-US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04924" y="5013176"/>
            <a:ext cx="792021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// a, c // a =&gt; b // c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1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180180" y="260648"/>
            <a:ext cx="79202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HÌNH SAU ĐÂY CHO BIẾT KIẾN THỨC GÌ?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25"/>
          <p:cNvGrpSpPr>
            <a:grpSpLocks/>
          </p:cNvGrpSpPr>
          <p:nvPr/>
        </p:nvGrpSpPr>
        <p:grpSpPr bwMode="auto">
          <a:xfrm>
            <a:off x="2051050" y="979489"/>
            <a:ext cx="5041900" cy="2449511"/>
            <a:chOff x="1292" y="572"/>
            <a:chExt cx="3176" cy="1950"/>
          </a:xfrm>
        </p:grpSpPr>
        <p:sp>
          <p:nvSpPr>
            <p:cNvPr id="13" name="Line 3"/>
            <p:cNvSpPr>
              <a:spLocks noChangeShapeType="1"/>
            </p:cNvSpPr>
            <p:nvPr/>
          </p:nvSpPr>
          <p:spPr bwMode="auto">
            <a:xfrm>
              <a:off x="1292" y="1706"/>
              <a:ext cx="31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4"/>
            <p:cNvSpPr>
              <a:spLocks noChangeShapeType="1"/>
            </p:cNvSpPr>
            <p:nvPr/>
          </p:nvSpPr>
          <p:spPr bwMode="auto">
            <a:xfrm>
              <a:off x="1746" y="1071"/>
              <a:ext cx="0" cy="13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2744" y="572"/>
              <a:ext cx="0" cy="1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744" y="1570"/>
              <a:ext cx="136" cy="1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4195" y="1434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44" y="617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1746" y="890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215917" y="3717032"/>
            <a:ext cx="8839076" cy="1288412"/>
          </a:xfrm>
          <a:prstGeom prst="rect">
            <a:avLst/>
          </a:prstGeom>
          <a:solidFill>
            <a:schemeClr val="bg1"/>
          </a:solidFill>
          <a:ln w="57150" algn="ctr">
            <a:solidFill>
              <a:schemeClr val="accent2"/>
            </a:solidFill>
            <a:miter lim="800000"/>
            <a:headEnd/>
            <a:tailEnd/>
          </a:ln>
          <a:effectLst>
            <a:outerShdw dist="107763" dir="81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MỘT ĐƯỜNG THẲNG VUÔNG GÓC VỚI MỘT TRONG HAI</a:t>
            </a:r>
          </a:p>
          <a:p>
            <a:r>
              <a:rPr lang="en-US" sz="24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ĐƯỜNG THẲNG SONG </a:t>
            </a:r>
            <a:r>
              <a:rPr lang="en-US" sz="2400" b="1" dirty="0" err="1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4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6"/>
              <p:cNvSpPr txBox="1">
                <a:spLocks noChangeArrowheads="1"/>
              </p:cNvSpPr>
              <p:nvPr/>
            </p:nvSpPr>
            <p:spPr bwMode="auto">
              <a:xfrm>
                <a:off x="71896" y="5229200"/>
                <a:ext cx="8784308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trong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song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song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cũng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vuông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góc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thẳng</a:t>
                </a:r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kia</a:t>
                </a:r>
                <a:endParaRPr lang="en-US" sz="2800" b="1" dirty="0" smtClean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b, b // c =&gt; a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⊥</m:t>
                    </m:r>
                  </m:oMath>
                </a14:m>
                <a:r>
                  <a:rPr lang="en-US" sz="28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c</a:t>
                </a:r>
                <a:endParaRPr lang="en-US" sz="2800" b="1" dirty="0">
                  <a:solidFill>
                    <a:schemeClr val="tx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896" y="5229200"/>
                <a:ext cx="8784308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1457" t="-4405" r="-555" b="-11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39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65100" y="188913"/>
            <a:ext cx="8839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90600" y="846138"/>
            <a:ext cx="7848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685800" y="5105400"/>
            <a:ext cx="8001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20700" y="1471097"/>
            <a:ext cx="404813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30224" y="886897"/>
            <a:ext cx="36004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15938" y="2601397"/>
            <a:ext cx="400049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15938" y="2039422"/>
            <a:ext cx="409575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528638" y="4088884"/>
            <a:ext cx="361626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528638" y="3198297"/>
            <a:ext cx="387349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546100" y="4963597"/>
            <a:ext cx="33475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20487" y="919369"/>
            <a:ext cx="360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30224" y="1471097"/>
            <a:ext cx="3857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530224" y="2039422"/>
            <a:ext cx="360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20700" y="2601397"/>
            <a:ext cx="360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0224" y="3198297"/>
            <a:ext cx="360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30224" y="4088884"/>
            <a:ext cx="360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33293" y="4963597"/>
            <a:ext cx="360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11287" name="AutoShape 2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400800"/>
            <a:ext cx="990600" cy="457200"/>
          </a:xfrm>
          <a:prstGeom prst="actionButtonBackPrevious">
            <a:avLst/>
          </a:prstGeom>
          <a:solidFill>
            <a:srgbClr val="A404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4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 tmFilter="0,0; .5, 1; 1, 1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  <p:bldP spid="11277" grpId="0" animBg="1"/>
      <p:bldP spid="11279" grpId="0"/>
      <p:bldP spid="11280" grpId="0"/>
      <p:bldP spid="11281" grpId="0"/>
      <p:bldP spid="11282" grpId="0"/>
      <p:bldP spid="11283" grpId="0"/>
      <p:bldP spid="11284" grpId="0"/>
      <p:bldP spid="1128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894</Words>
  <Application>Microsoft Office PowerPoint</Application>
  <PresentationFormat>On-screen Show (4:3)</PresentationFormat>
  <Paragraphs>170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</cp:revision>
  <dcterms:created xsi:type="dcterms:W3CDTF">2021-10-13T02:19:54Z</dcterms:created>
  <dcterms:modified xsi:type="dcterms:W3CDTF">2021-10-13T13:33:38Z</dcterms:modified>
</cp:coreProperties>
</file>